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Lst>
  <p:sldSz cx="9753600" cy="7315200"/>
  <p:notesSz cx="6858000" cy="9144000"/>
  <p:embeddedFontLst>
    <p:embeddedFont>
      <p:font typeface="Brandon Grotesque Bold" charset="1" panose="020B0803020203060202"/>
      <p:regular r:id="rId13"/>
    </p:embeddedFont>
    <p:embeddedFont>
      <p:font typeface="Brandon Grotesque Heavy" charset="1" panose="020B0A03020203060202"/>
      <p:regular r:id="rId14"/>
    </p:embeddedFont>
    <p:embeddedFont>
      <p:font typeface="Brandon Grotesque Medium" charset="1" panose="020B0603020203060202"/>
      <p:regular r:id="rId15"/>
    </p:embeddedFont>
    <p:embeddedFont>
      <p:font typeface="Times New Roman MT" charset="1" panose="02030502070405020303"/>
      <p:regular r:id="rId16"/>
    </p:embeddedFont>
    <p:embeddedFont>
      <p:font typeface="Times New Roman MT Italics" charset="1" panose="02030502070405090303"/>
      <p:regular r:id="rId17"/>
    </p:embeddedFont>
    <p:embeddedFont>
      <p:font typeface="Times New Roman MT Bold" charset="1" panose="02030802070405020303"/>
      <p:regular r:id="rId18"/>
    </p:embeddedFont>
    <p:embeddedFont>
      <p:font typeface="Brandon Grotesque" charset="1" panose="020B0503020203060202"/>
      <p:regular r:id="rId19"/>
    </p:embeddedFont>
    <p:embeddedFont>
      <p:font typeface="Linotype Feltpen Medium" charset="1" panose="03030606020000020004"/>
      <p:regular r:id="rId20"/>
    </p:embeddedFont>
    <p:embeddedFont>
      <p:font typeface="Brandon Grotesque Italics" charset="1" panose="020B05030202030D0202"/>
      <p:regular r:id="rId21"/>
    </p:embeddedFont>
    <p:embeddedFont>
      <p:font typeface="Linotype Feltpen" charset="1" panose="03030506020000020004"/>
      <p:regular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 Id="rId4" Target="../media/image6.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jpeg" Type="http://schemas.openxmlformats.org/officeDocument/2006/relationships/image"/><Relationship Id="rId3" Target="../media/image8.jpeg" Type="http://schemas.openxmlformats.org/officeDocument/2006/relationships/image"/><Relationship Id="rId4" Target="../media/image9.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 Id="rId3" Target="../media/image1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2.png" Type="http://schemas.openxmlformats.org/officeDocument/2006/relationships/image"/><Relationship Id="rId4" Target="../media/image13.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png" Type="http://schemas.openxmlformats.org/officeDocument/2006/relationships/image"/><Relationship Id="rId3" Target="../media/image15.png" Type="http://schemas.openxmlformats.org/officeDocument/2006/relationships/image"/><Relationship Id="rId4" Target="../media/image16.png" Type="http://schemas.openxmlformats.org/officeDocument/2006/relationships/image"/><Relationship Id="rId5" Target="../media/image12.png" Type="http://schemas.openxmlformats.org/officeDocument/2006/relationships/image"/><Relationship Id="rId6" Target="../media/image13.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A9403B"/>
        </a:solidFill>
      </p:bgPr>
    </p:bg>
    <p:spTree>
      <p:nvGrpSpPr>
        <p:cNvPr id="1" name=""/>
        <p:cNvGrpSpPr/>
        <p:nvPr/>
      </p:nvGrpSpPr>
      <p:grpSpPr>
        <a:xfrm>
          <a:off x="0" y="0"/>
          <a:ext cx="0" cy="0"/>
          <a:chOff x="0" y="0"/>
          <a:chExt cx="0" cy="0"/>
        </a:xfrm>
      </p:grpSpPr>
      <p:grpSp>
        <p:nvGrpSpPr>
          <p:cNvPr name="Group 2" id="2"/>
          <p:cNvGrpSpPr/>
          <p:nvPr/>
        </p:nvGrpSpPr>
        <p:grpSpPr>
          <a:xfrm rot="0">
            <a:off x="1328689" y="-354844"/>
            <a:ext cx="7096223" cy="8024887"/>
            <a:chOff x="0" y="0"/>
            <a:chExt cx="3053853" cy="3453503"/>
          </a:xfrm>
        </p:grpSpPr>
        <p:sp>
          <p:nvSpPr>
            <p:cNvPr name="Freeform 3" id="3"/>
            <p:cNvSpPr/>
            <p:nvPr/>
          </p:nvSpPr>
          <p:spPr>
            <a:xfrm flipH="false" flipV="false" rot="0">
              <a:off x="0" y="0"/>
              <a:ext cx="3053853" cy="3453503"/>
            </a:xfrm>
            <a:custGeom>
              <a:avLst/>
              <a:gdLst/>
              <a:ahLst/>
              <a:cxnLst/>
              <a:rect r="r" b="b" t="t" l="l"/>
              <a:pathLst>
                <a:path h="3453503" w="3053853">
                  <a:moveTo>
                    <a:pt x="0" y="0"/>
                  </a:moveTo>
                  <a:lnTo>
                    <a:pt x="3053853" y="0"/>
                  </a:lnTo>
                  <a:lnTo>
                    <a:pt x="3053853" y="3453503"/>
                  </a:lnTo>
                  <a:lnTo>
                    <a:pt x="0" y="3453503"/>
                  </a:lnTo>
                  <a:close/>
                </a:path>
              </a:pathLst>
            </a:custGeom>
            <a:solidFill>
              <a:srgbClr val="5A0909"/>
            </a:solidFill>
          </p:spPr>
        </p:sp>
        <p:sp>
          <p:nvSpPr>
            <p:cNvPr name="TextBox 4" id="4"/>
            <p:cNvSpPr txBox="true"/>
            <p:nvPr/>
          </p:nvSpPr>
          <p:spPr>
            <a:xfrm>
              <a:off x="0" y="-19050"/>
              <a:ext cx="3053853" cy="3472553"/>
            </a:xfrm>
            <a:prstGeom prst="rect">
              <a:avLst/>
            </a:prstGeom>
          </p:spPr>
          <p:txBody>
            <a:bodyPr anchor="ctr" rtlCol="false" tIns="31090" lIns="31090" bIns="31090" rIns="31090"/>
            <a:lstStyle/>
            <a:p>
              <a:pPr algn="ctr">
                <a:lnSpc>
                  <a:spcPts val="1627"/>
                </a:lnSpc>
              </a:pPr>
            </a:p>
          </p:txBody>
        </p:sp>
      </p:grpSp>
      <p:sp>
        <p:nvSpPr>
          <p:cNvPr name="Freeform 5" id="5"/>
          <p:cNvSpPr/>
          <p:nvPr/>
        </p:nvSpPr>
        <p:spPr>
          <a:xfrm flipH="false" flipV="false" rot="0">
            <a:off x="2493068" y="2049470"/>
            <a:ext cx="4767463" cy="2423460"/>
          </a:xfrm>
          <a:custGeom>
            <a:avLst/>
            <a:gdLst/>
            <a:ahLst/>
            <a:cxnLst/>
            <a:rect r="r" b="b" t="t" l="l"/>
            <a:pathLst>
              <a:path h="2423460" w="4767463">
                <a:moveTo>
                  <a:pt x="0" y="0"/>
                </a:moveTo>
                <a:lnTo>
                  <a:pt x="4767464" y="0"/>
                </a:lnTo>
                <a:lnTo>
                  <a:pt x="4767464" y="2423461"/>
                </a:lnTo>
                <a:lnTo>
                  <a:pt x="0" y="2423461"/>
                </a:lnTo>
                <a:lnTo>
                  <a:pt x="0" y="0"/>
                </a:lnTo>
                <a:close/>
              </a:path>
            </a:pathLst>
          </a:custGeom>
          <a:blipFill>
            <a:blip r:embed="rId2"/>
            <a:stretch>
              <a:fillRect l="0" t="0" r="0" b="0"/>
            </a:stretch>
          </a:blipFill>
        </p:spPr>
      </p:sp>
      <p:sp>
        <p:nvSpPr>
          <p:cNvPr name="AutoShape 6" id="6"/>
          <p:cNvSpPr/>
          <p:nvPr/>
        </p:nvSpPr>
        <p:spPr>
          <a:xfrm>
            <a:off x="2052601" y="5044194"/>
            <a:ext cx="5648399" cy="0"/>
          </a:xfrm>
          <a:prstGeom prst="line">
            <a:avLst/>
          </a:prstGeom>
          <a:ln cap="rnd" w="9525">
            <a:solidFill>
              <a:srgbClr val="FFFFFF"/>
            </a:solidFill>
            <a:prstDash val="solid"/>
            <a:headEnd type="none" len="sm" w="sm"/>
            <a:tailEnd type="none" len="sm" w="sm"/>
          </a:ln>
        </p:spPr>
      </p:sp>
      <p:sp>
        <p:nvSpPr>
          <p:cNvPr name="Freeform 7" id="7"/>
          <p:cNvSpPr/>
          <p:nvPr/>
        </p:nvSpPr>
        <p:spPr>
          <a:xfrm flipH="false" flipV="false" rot="0">
            <a:off x="4081092" y="6397815"/>
            <a:ext cx="1591417" cy="413768"/>
          </a:xfrm>
          <a:custGeom>
            <a:avLst/>
            <a:gdLst/>
            <a:ahLst/>
            <a:cxnLst/>
            <a:rect r="r" b="b" t="t" l="l"/>
            <a:pathLst>
              <a:path h="413768" w="1591417">
                <a:moveTo>
                  <a:pt x="0" y="0"/>
                </a:moveTo>
                <a:lnTo>
                  <a:pt x="1591416" y="0"/>
                </a:lnTo>
                <a:lnTo>
                  <a:pt x="1591416" y="413769"/>
                </a:lnTo>
                <a:lnTo>
                  <a:pt x="0" y="413769"/>
                </a:lnTo>
                <a:lnTo>
                  <a:pt x="0" y="0"/>
                </a:lnTo>
                <a:close/>
              </a:path>
            </a:pathLst>
          </a:custGeom>
          <a:blipFill>
            <a:blip r:embed="rId3"/>
            <a:stretch>
              <a:fillRect l="0" t="0" r="0" b="0"/>
            </a:stretch>
          </a:blipFill>
        </p:spPr>
      </p:sp>
      <p:sp>
        <p:nvSpPr>
          <p:cNvPr name="TextBox 8" id="8"/>
          <p:cNvSpPr txBox="true"/>
          <p:nvPr/>
        </p:nvSpPr>
        <p:spPr>
          <a:xfrm rot="0">
            <a:off x="1608808" y="5175350"/>
            <a:ext cx="6535984" cy="454268"/>
          </a:xfrm>
          <a:prstGeom prst="rect">
            <a:avLst/>
          </a:prstGeom>
        </p:spPr>
        <p:txBody>
          <a:bodyPr anchor="t" rtlCol="false" tIns="0" lIns="0" bIns="0" rIns="0">
            <a:spAutoFit/>
          </a:bodyPr>
          <a:lstStyle/>
          <a:p>
            <a:pPr algn="ctr">
              <a:lnSpc>
                <a:spcPts val="3807"/>
              </a:lnSpc>
              <a:spcBef>
                <a:spcPct val="0"/>
              </a:spcBef>
            </a:pPr>
            <a:r>
              <a:rPr lang="en-US" b="true" sz="2719" spc="271">
                <a:solidFill>
                  <a:srgbClr val="FFFFFF"/>
                </a:solidFill>
                <a:latin typeface="Brandon Grotesque Bold"/>
                <a:ea typeface="Brandon Grotesque Bold"/>
                <a:cs typeface="Brandon Grotesque Bold"/>
                <a:sym typeface="Brandon Grotesque Bold"/>
              </a:rPr>
              <a:t>NOABORTIONAMENDMENT.COM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9403B"/>
        </a:solidFill>
      </p:bgPr>
    </p:bg>
    <p:spTree>
      <p:nvGrpSpPr>
        <p:cNvPr id="1" name=""/>
        <p:cNvGrpSpPr/>
        <p:nvPr/>
      </p:nvGrpSpPr>
      <p:grpSpPr>
        <a:xfrm>
          <a:off x="0" y="0"/>
          <a:ext cx="0" cy="0"/>
          <a:chOff x="0" y="0"/>
          <a:chExt cx="0" cy="0"/>
        </a:xfrm>
      </p:grpSpPr>
      <p:grpSp>
        <p:nvGrpSpPr>
          <p:cNvPr name="Group 2" id="2"/>
          <p:cNvGrpSpPr/>
          <p:nvPr/>
        </p:nvGrpSpPr>
        <p:grpSpPr>
          <a:xfrm rot="0">
            <a:off x="-422721" y="1103631"/>
            <a:ext cx="10599043" cy="4729361"/>
            <a:chOff x="0" y="0"/>
            <a:chExt cx="14132057" cy="6305814"/>
          </a:xfrm>
        </p:grpSpPr>
        <p:sp>
          <p:nvSpPr>
            <p:cNvPr name="Freeform 3" id="3"/>
            <p:cNvSpPr/>
            <p:nvPr/>
          </p:nvSpPr>
          <p:spPr>
            <a:xfrm flipH="false" flipV="false" rot="0">
              <a:off x="363015" y="0"/>
              <a:ext cx="13406027" cy="6305814"/>
            </a:xfrm>
            <a:custGeom>
              <a:avLst/>
              <a:gdLst/>
              <a:ahLst/>
              <a:cxnLst/>
              <a:rect r="r" b="b" t="t" l="l"/>
              <a:pathLst>
                <a:path h="6305814" w="13406027">
                  <a:moveTo>
                    <a:pt x="0" y="0"/>
                  </a:moveTo>
                  <a:lnTo>
                    <a:pt x="13406027" y="0"/>
                  </a:lnTo>
                  <a:lnTo>
                    <a:pt x="13406027" y="6305814"/>
                  </a:lnTo>
                  <a:lnTo>
                    <a:pt x="0" y="6305814"/>
                  </a:lnTo>
                  <a:lnTo>
                    <a:pt x="0" y="0"/>
                  </a:lnTo>
                  <a:close/>
                </a:path>
              </a:pathLst>
            </a:custGeom>
            <a:blipFill>
              <a:blip r:embed="rId2"/>
              <a:stretch>
                <a:fillRect l="-11942" t="-51035" r="-9263" b="-20752"/>
              </a:stretch>
            </a:blipFill>
          </p:spPr>
        </p:sp>
        <p:grpSp>
          <p:nvGrpSpPr>
            <p:cNvPr name="Group 4" id="4"/>
            <p:cNvGrpSpPr/>
            <p:nvPr/>
          </p:nvGrpSpPr>
          <p:grpSpPr>
            <a:xfrm rot="0">
              <a:off x="0" y="0"/>
              <a:ext cx="14132057" cy="6305814"/>
              <a:chOff x="0" y="0"/>
              <a:chExt cx="3388009" cy="1511751"/>
            </a:xfrm>
          </p:grpSpPr>
          <p:sp>
            <p:nvSpPr>
              <p:cNvPr name="Freeform 5" id="5"/>
              <p:cNvSpPr/>
              <p:nvPr/>
            </p:nvSpPr>
            <p:spPr>
              <a:xfrm flipH="false" flipV="false" rot="0">
                <a:off x="0" y="0"/>
                <a:ext cx="3388009" cy="1511751"/>
              </a:xfrm>
              <a:custGeom>
                <a:avLst/>
                <a:gdLst/>
                <a:ahLst/>
                <a:cxnLst/>
                <a:rect r="r" b="b" t="t" l="l"/>
                <a:pathLst>
                  <a:path h="1511751" w="3388009">
                    <a:moveTo>
                      <a:pt x="0" y="0"/>
                    </a:moveTo>
                    <a:lnTo>
                      <a:pt x="3388009" y="0"/>
                    </a:lnTo>
                    <a:lnTo>
                      <a:pt x="3388009" y="1511751"/>
                    </a:lnTo>
                    <a:lnTo>
                      <a:pt x="0" y="1511751"/>
                    </a:lnTo>
                    <a:close/>
                  </a:path>
                </a:pathLst>
              </a:custGeom>
              <a:solidFill>
                <a:srgbClr val="E4E4E4">
                  <a:alpha val="89804"/>
                </a:srgbClr>
              </a:solidFill>
            </p:spPr>
          </p:sp>
          <p:sp>
            <p:nvSpPr>
              <p:cNvPr name="TextBox 6" id="6"/>
              <p:cNvSpPr txBox="true"/>
              <p:nvPr/>
            </p:nvSpPr>
            <p:spPr>
              <a:xfrm>
                <a:off x="0" y="-19050"/>
                <a:ext cx="3388009" cy="1530801"/>
              </a:xfrm>
              <a:prstGeom prst="rect">
                <a:avLst/>
              </a:prstGeom>
            </p:spPr>
            <p:txBody>
              <a:bodyPr anchor="ctr" rtlCol="false" tIns="27093" lIns="27093" bIns="27093" rIns="27093"/>
              <a:lstStyle/>
              <a:p>
                <a:pPr algn="ctr">
                  <a:lnSpc>
                    <a:spcPts val="1120"/>
                  </a:lnSpc>
                  <a:spcBef>
                    <a:spcPct val="0"/>
                  </a:spcBef>
                </a:pPr>
              </a:p>
            </p:txBody>
          </p:sp>
        </p:grpSp>
      </p:grpSp>
      <p:grpSp>
        <p:nvGrpSpPr>
          <p:cNvPr name="Group 7" id="7"/>
          <p:cNvGrpSpPr/>
          <p:nvPr/>
        </p:nvGrpSpPr>
        <p:grpSpPr>
          <a:xfrm rot="0">
            <a:off x="231659" y="1597090"/>
            <a:ext cx="9290282" cy="3934736"/>
            <a:chOff x="0" y="0"/>
            <a:chExt cx="12387042" cy="5246314"/>
          </a:xfrm>
        </p:grpSpPr>
        <p:sp>
          <p:nvSpPr>
            <p:cNvPr name="TextBox 8" id="8"/>
            <p:cNvSpPr txBox="true"/>
            <p:nvPr/>
          </p:nvSpPr>
          <p:spPr>
            <a:xfrm rot="0">
              <a:off x="4455582" y="-76200"/>
              <a:ext cx="4228376" cy="862338"/>
            </a:xfrm>
            <a:prstGeom prst="rect">
              <a:avLst/>
            </a:prstGeom>
          </p:spPr>
          <p:txBody>
            <a:bodyPr anchor="t" rtlCol="false" tIns="0" lIns="0" bIns="0" rIns="0">
              <a:spAutoFit/>
            </a:bodyPr>
            <a:lstStyle/>
            <a:p>
              <a:pPr algn="r">
                <a:lnSpc>
                  <a:spcPts val="5435"/>
                </a:lnSpc>
                <a:spcBef>
                  <a:spcPct val="0"/>
                </a:spcBef>
              </a:pPr>
              <a:r>
                <a:rPr lang="en-US" b="true" sz="3882" spc="388">
                  <a:solidFill>
                    <a:srgbClr val="000000"/>
                  </a:solidFill>
                  <a:latin typeface="Brandon Grotesque Heavy"/>
                  <a:ea typeface="Brandon Grotesque Heavy"/>
                  <a:cs typeface="Brandon Grotesque Heavy"/>
                  <a:sym typeface="Brandon Grotesque Heavy"/>
                </a:rPr>
                <a:t>ABORTION</a:t>
              </a:r>
            </a:p>
          </p:txBody>
        </p:sp>
        <p:sp>
          <p:nvSpPr>
            <p:cNvPr name="TextBox 9" id="9"/>
            <p:cNvSpPr txBox="true"/>
            <p:nvPr/>
          </p:nvSpPr>
          <p:spPr>
            <a:xfrm rot="0">
              <a:off x="3703084" y="105887"/>
              <a:ext cx="1000314" cy="536263"/>
            </a:xfrm>
            <a:prstGeom prst="rect">
              <a:avLst/>
            </a:prstGeom>
          </p:spPr>
          <p:txBody>
            <a:bodyPr anchor="t" rtlCol="false" tIns="0" lIns="0" bIns="0" rIns="0">
              <a:spAutoFit/>
            </a:bodyPr>
            <a:lstStyle/>
            <a:p>
              <a:pPr algn="l">
                <a:lnSpc>
                  <a:spcPts val="3493"/>
                </a:lnSpc>
                <a:spcBef>
                  <a:spcPct val="0"/>
                </a:spcBef>
              </a:pPr>
              <a:r>
                <a:rPr lang="en-US" b="true" sz="2495" spc="249">
                  <a:solidFill>
                    <a:srgbClr val="000000"/>
                  </a:solidFill>
                  <a:latin typeface="Brandon Grotesque Medium"/>
                  <a:ea typeface="Brandon Grotesque Medium"/>
                  <a:cs typeface="Brandon Grotesque Medium"/>
                  <a:sym typeface="Brandon Grotesque Medium"/>
                </a:rPr>
                <a:t>THE</a:t>
              </a:r>
            </a:p>
          </p:txBody>
        </p:sp>
        <p:sp>
          <p:nvSpPr>
            <p:cNvPr name="TextBox 10" id="10"/>
            <p:cNvSpPr txBox="true"/>
            <p:nvPr/>
          </p:nvSpPr>
          <p:spPr>
            <a:xfrm rot="0">
              <a:off x="2293087" y="744636"/>
              <a:ext cx="5176270" cy="862338"/>
            </a:xfrm>
            <a:prstGeom prst="rect">
              <a:avLst/>
            </a:prstGeom>
          </p:spPr>
          <p:txBody>
            <a:bodyPr anchor="t" rtlCol="false" tIns="0" lIns="0" bIns="0" rIns="0">
              <a:spAutoFit/>
            </a:bodyPr>
            <a:lstStyle/>
            <a:p>
              <a:pPr algn="just">
                <a:lnSpc>
                  <a:spcPts val="5435"/>
                </a:lnSpc>
                <a:spcBef>
                  <a:spcPct val="0"/>
                </a:spcBef>
              </a:pPr>
              <a:r>
                <a:rPr lang="en-US" b="true" sz="3882" spc="388">
                  <a:solidFill>
                    <a:srgbClr val="000000"/>
                  </a:solidFill>
                  <a:latin typeface="Brandon Grotesque Heavy"/>
                  <a:ea typeface="Brandon Grotesque Heavy"/>
                  <a:cs typeface="Brandon Grotesque Heavy"/>
                  <a:sym typeface="Brandon Grotesque Heavy"/>
                </a:rPr>
                <a:t>AMENDMENT</a:t>
              </a:r>
            </a:p>
          </p:txBody>
        </p:sp>
        <p:sp>
          <p:nvSpPr>
            <p:cNvPr name="TextBox 11" id="11"/>
            <p:cNvSpPr txBox="true"/>
            <p:nvPr/>
          </p:nvSpPr>
          <p:spPr>
            <a:xfrm rot="0">
              <a:off x="6999601" y="923563"/>
              <a:ext cx="3094354" cy="542584"/>
            </a:xfrm>
            <a:prstGeom prst="rect">
              <a:avLst/>
            </a:prstGeom>
          </p:spPr>
          <p:txBody>
            <a:bodyPr anchor="t" rtlCol="false" tIns="0" lIns="0" bIns="0" rIns="0">
              <a:spAutoFit/>
            </a:bodyPr>
            <a:lstStyle/>
            <a:p>
              <a:pPr algn="r">
                <a:lnSpc>
                  <a:spcPts val="3493"/>
                </a:lnSpc>
                <a:spcBef>
                  <a:spcPct val="0"/>
                </a:spcBef>
              </a:pPr>
              <a:r>
                <a:rPr lang="en-US" b="true" sz="2495" spc="249">
                  <a:solidFill>
                    <a:srgbClr val="000000"/>
                  </a:solidFill>
                  <a:latin typeface="Brandon Grotesque Medium"/>
                  <a:ea typeface="Brandon Grotesque Medium"/>
                  <a:cs typeface="Brandon Grotesque Medium"/>
                  <a:sym typeface="Brandon Grotesque Medium"/>
                </a:rPr>
                <a:t>IN VIRGINIA</a:t>
              </a:r>
            </a:p>
          </p:txBody>
        </p:sp>
        <p:sp>
          <p:nvSpPr>
            <p:cNvPr name="TextBox 12" id="12"/>
            <p:cNvSpPr txBox="true"/>
            <p:nvPr/>
          </p:nvSpPr>
          <p:spPr>
            <a:xfrm rot="0">
              <a:off x="1044398" y="1655666"/>
              <a:ext cx="10298247" cy="3239417"/>
            </a:xfrm>
            <a:prstGeom prst="rect">
              <a:avLst/>
            </a:prstGeom>
          </p:spPr>
          <p:txBody>
            <a:bodyPr anchor="t" rtlCol="false" tIns="0" lIns="0" bIns="0" rIns="0">
              <a:spAutoFit/>
            </a:bodyPr>
            <a:lstStyle/>
            <a:p>
              <a:pPr algn="just">
                <a:lnSpc>
                  <a:spcPts val="2430"/>
                </a:lnSpc>
              </a:pPr>
              <a:r>
                <a:rPr lang="en-US" sz="1500" spc="15">
                  <a:solidFill>
                    <a:srgbClr val="000000"/>
                  </a:solidFill>
                  <a:latin typeface="Times New Roman MT"/>
                  <a:ea typeface="Times New Roman MT"/>
                  <a:cs typeface="Times New Roman MT"/>
                  <a:sym typeface="Times New Roman MT"/>
                </a:rPr>
                <a:t>That every individual has the fundamental right t</a:t>
              </a:r>
              <a:r>
                <a:rPr lang="en-US" sz="1500" spc="15">
                  <a:solidFill>
                    <a:srgbClr val="000000"/>
                  </a:solidFill>
                  <a:latin typeface="Times New Roman MT"/>
                  <a:ea typeface="Times New Roman MT"/>
                  <a:cs typeface="Times New Roman MT"/>
                  <a:sym typeface="Times New Roman MT"/>
                </a:rPr>
                <a:t>o reproductive freedom and that the right to make and effectuate one's own decisions about all matters related to one's pregnancy cannot be denied, burdened, or otherwise infringed upon by the Commonwealth, unless justified by a compelling state interest and achieved by the least restrictive means. The amendment prohibits the Commonwealth from penalizing, prosecuting, or otherwise taking adverse action against an individual for exercising the individual's right to reproductive freedom or for aiding another individual in the exercise of such right, unless justified by a compelling state interest.</a:t>
              </a:r>
            </a:p>
          </p:txBody>
        </p:sp>
        <p:sp>
          <p:nvSpPr>
            <p:cNvPr name="TextBox 13" id="13"/>
            <p:cNvSpPr txBox="true"/>
            <p:nvPr/>
          </p:nvSpPr>
          <p:spPr>
            <a:xfrm rot="0">
              <a:off x="0" y="1154517"/>
              <a:ext cx="1117894" cy="1914209"/>
            </a:xfrm>
            <a:prstGeom prst="rect">
              <a:avLst/>
            </a:prstGeom>
          </p:spPr>
          <p:txBody>
            <a:bodyPr anchor="t" rtlCol="false" tIns="0" lIns="0" bIns="0" rIns="0">
              <a:spAutoFit/>
            </a:bodyPr>
            <a:lstStyle/>
            <a:p>
              <a:pPr algn="ctr">
                <a:lnSpc>
                  <a:spcPts val="12135"/>
                </a:lnSpc>
                <a:spcBef>
                  <a:spcPct val="0"/>
                </a:spcBef>
              </a:pPr>
              <a:r>
                <a:rPr lang="en-US" b="true" sz="8668" spc="866">
                  <a:solidFill>
                    <a:srgbClr val="000000">
                      <a:alpha val="29804"/>
                    </a:srgbClr>
                  </a:solidFill>
                  <a:latin typeface="Brandon Grotesque Medium"/>
                  <a:ea typeface="Brandon Grotesque Medium"/>
                  <a:cs typeface="Brandon Grotesque Medium"/>
                  <a:sym typeface="Brandon Grotesque Medium"/>
                </a:rPr>
                <a:t>“</a:t>
              </a:r>
            </a:p>
          </p:txBody>
        </p:sp>
        <p:sp>
          <p:nvSpPr>
            <p:cNvPr name="TextBox 14" id="14"/>
            <p:cNvSpPr txBox="true"/>
            <p:nvPr/>
          </p:nvSpPr>
          <p:spPr>
            <a:xfrm rot="-10800000">
              <a:off x="11269148" y="3494030"/>
              <a:ext cx="1117894" cy="1914209"/>
            </a:xfrm>
            <a:prstGeom prst="rect">
              <a:avLst/>
            </a:prstGeom>
          </p:spPr>
          <p:txBody>
            <a:bodyPr anchor="t" rtlCol="false" tIns="0" lIns="0" bIns="0" rIns="0">
              <a:spAutoFit/>
            </a:bodyPr>
            <a:lstStyle/>
            <a:p>
              <a:pPr algn="ctr">
                <a:lnSpc>
                  <a:spcPts val="12135"/>
                </a:lnSpc>
                <a:spcBef>
                  <a:spcPct val="0"/>
                </a:spcBef>
              </a:pPr>
              <a:r>
                <a:rPr lang="en-US" b="true" sz="8668" spc="866">
                  <a:solidFill>
                    <a:srgbClr val="000000">
                      <a:alpha val="29804"/>
                    </a:srgbClr>
                  </a:solidFill>
                  <a:latin typeface="Brandon Grotesque Medium"/>
                  <a:ea typeface="Brandon Grotesque Medium"/>
                  <a:cs typeface="Brandon Grotesque Medium"/>
                  <a:sym typeface="Brandon Grotesque Medium"/>
                </a:rPr>
                <a:t>“</a:t>
              </a:r>
            </a:p>
          </p:txBody>
        </p:sp>
      </p:grpSp>
      <p:grpSp>
        <p:nvGrpSpPr>
          <p:cNvPr name="Group 15" id="15"/>
          <p:cNvGrpSpPr/>
          <p:nvPr/>
        </p:nvGrpSpPr>
        <p:grpSpPr>
          <a:xfrm rot="0">
            <a:off x="3260321" y="5624968"/>
            <a:ext cx="3328207" cy="685169"/>
            <a:chOff x="0" y="0"/>
            <a:chExt cx="4437610" cy="913558"/>
          </a:xfrm>
        </p:grpSpPr>
        <p:grpSp>
          <p:nvGrpSpPr>
            <p:cNvPr name="Group 16" id="16"/>
            <p:cNvGrpSpPr/>
            <p:nvPr/>
          </p:nvGrpSpPr>
          <p:grpSpPr>
            <a:xfrm rot="0">
              <a:off x="0" y="0"/>
              <a:ext cx="4437610" cy="781375"/>
              <a:chOff x="0" y="0"/>
              <a:chExt cx="1281676" cy="225678"/>
            </a:xfrm>
          </p:grpSpPr>
          <p:sp>
            <p:nvSpPr>
              <p:cNvPr name="Freeform 17" id="17"/>
              <p:cNvSpPr/>
              <p:nvPr/>
            </p:nvSpPr>
            <p:spPr>
              <a:xfrm flipH="false" flipV="false" rot="0">
                <a:off x="0" y="0"/>
                <a:ext cx="1281676" cy="225678"/>
              </a:xfrm>
              <a:custGeom>
                <a:avLst/>
                <a:gdLst/>
                <a:ahLst/>
                <a:cxnLst/>
                <a:rect r="r" b="b" t="t" l="l"/>
                <a:pathLst>
                  <a:path h="225678" w="1281676">
                    <a:moveTo>
                      <a:pt x="0" y="0"/>
                    </a:moveTo>
                    <a:lnTo>
                      <a:pt x="1281676" y="0"/>
                    </a:lnTo>
                    <a:lnTo>
                      <a:pt x="1281676" y="225678"/>
                    </a:lnTo>
                    <a:lnTo>
                      <a:pt x="0" y="225678"/>
                    </a:lnTo>
                    <a:close/>
                  </a:path>
                </a:pathLst>
              </a:custGeom>
              <a:solidFill>
                <a:srgbClr val="415E74"/>
              </a:solidFill>
            </p:spPr>
          </p:sp>
          <p:sp>
            <p:nvSpPr>
              <p:cNvPr name="TextBox 18" id="18"/>
              <p:cNvSpPr txBox="true"/>
              <p:nvPr/>
            </p:nvSpPr>
            <p:spPr>
              <a:xfrm>
                <a:off x="0" y="-9525"/>
                <a:ext cx="1281676" cy="235203"/>
              </a:xfrm>
              <a:prstGeom prst="rect">
                <a:avLst/>
              </a:prstGeom>
            </p:spPr>
            <p:txBody>
              <a:bodyPr anchor="ctr" rtlCol="false" tIns="45984" lIns="45984" bIns="45984" rIns="45984"/>
              <a:lstStyle/>
              <a:p>
                <a:pPr algn="ctr">
                  <a:lnSpc>
                    <a:spcPts val="821"/>
                  </a:lnSpc>
                </a:pPr>
              </a:p>
            </p:txBody>
          </p:sp>
        </p:grpSp>
        <p:grpSp>
          <p:nvGrpSpPr>
            <p:cNvPr name="Group 19" id="19"/>
            <p:cNvGrpSpPr/>
            <p:nvPr/>
          </p:nvGrpSpPr>
          <p:grpSpPr>
            <a:xfrm rot="5400000">
              <a:off x="2086622" y="665715"/>
              <a:ext cx="264366" cy="231320"/>
              <a:chOff x="0" y="0"/>
              <a:chExt cx="812800" cy="711200"/>
            </a:xfrm>
          </p:grpSpPr>
          <p:sp>
            <p:nvSpPr>
              <p:cNvPr name="Freeform 20" id="20"/>
              <p:cNvSpPr/>
              <p:nvPr/>
            </p:nvSpPr>
            <p:spPr>
              <a:xfrm flipH="false" flipV="false" rot="0">
                <a:off x="0" y="0"/>
                <a:ext cx="812800" cy="711200"/>
              </a:xfrm>
              <a:custGeom>
                <a:avLst/>
                <a:gdLst/>
                <a:ahLst/>
                <a:cxnLst/>
                <a:rect r="r" b="b" t="t" l="l"/>
                <a:pathLst>
                  <a:path h="711200" w="812800">
                    <a:moveTo>
                      <a:pt x="406400" y="0"/>
                    </a:moveTo>
                    <a:lnTo>
                      <a:pt x="812800" y="711200"/>
                    </a:lnTo>
                    <a:lnTo>
                      <a:pt x="0" y="711200"/>
                    </a:lnTo>
                    <a:lnTo>
                      <a:pt x="406400" y="0"/>
                    </a:lnTo>
                    <a:close/>
                  </a:path>
                </a:pathLst>
              </a:custGeom>
              <a:solidFill>
                <a:srgbClr val="182E3E"/>
              </a:solidFill>
            </p:spPr>
          </p:sp>
          <p:sp>
            <p:nvSpPr>
              <p:cNvPr name="TextBox 21" id="21"/>
              <p:cNvSpPr txBox="true"/>
              <p:nvPr/>
            </p:nvSpPr>
            <p:spPr>
              <a:xfrm>
                <a:off x="127000" y="311150"/>
                <a:ext cx="558800" cy="349250"/>
              </a:xfrm>
              <a:prstGeom prst="rect">
                <a:avLst/>
              </a:prstGeom>
            </p:spPr>
            <p:txBody>
              <a:bodyPr anchor="ctr" rtlCol="false" tIns="27093" lIns="27093" bIns="27093" rIns="27093"/>
              <a:lstStyle/>
              <a:p>
                <a:pPr algn="ctr">
                  <a:lnSpc>
                    <a:spcPts val="1791"/>
                  </a:lnSpc>
                </a:pPr>
              </a:p>
            </p:txBody>
          </p:sp>
        </p:grpSp>
        <p:sp>
          <p:nvSpPr>
            <p:cNvPr name="TextBox 22" id="22"/>
            <p:cNvSpPr txBox="true"/>
            <p:nvPr/>
          </p:nvSpPr>
          <p:spPr>
            <a:xfrm rot="0">
              <a:off x="263856" y="224219"/>
              <a:ext cx="3908553" cy="304362"/>
            </a:xfrm>
            <a:prstGeom prst="rect">
              <a:avLst/>
            </a:prstGeom>
          </p:spPr>
          <p:txBody>
            <a:bodyPr anchor="t" rtlCol="false" tIns="0" lIns="0" bIns="0" rIns="0">
              <a:spAutoFit/>
            </a:bodyPr>
            <a:lstStyle/>
            <a:p>
              <a:pPr algn="ctr">
                <a:lnSpc>
                  <a:spcPts val="1983"/>
                </a:lnSpc>
                <a:spcBef>
                  <a:spcPct val="0"/>
                </a:spcBef>
              </a:pPr>
              <a:r>
                <a:rPr lang="en-US" b="true" sz="1416" spc="141">
                  <a:solidFill>
                    <a:srgbClr val="FFFFFF"/>
                  </a:solidFill>
                  <a:latin typeface="Brandon Grotesque Bold"/>
                  <a:ea typeface="Brandon Grotesque Bold"/>
                  <a:cs typeface="Brandon Grotesque Bold"/>
                  <a:sym typeface="Brandon Grotesque Bold"/>
                </a:rPr>
                <a:t>WHAT COULD HAPPEN IN VA</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93931" y="1371138"/>
            <a:ext cx="8040917" cy="4572925"/>
            <a:chOff x="0" y="0"/>
            <a:chExt cx="10721223" cy="6097233"/>
          </a:xfrm>
        </p:grpSpPr>
        <p:sp>
          <p:nvSpPr>
            <p:cNvPr name="Freeform 3" id="3"/>
            <p:cNvSpPr/>
            <p:nvPr/>
          </p:nvSpPr>
          <p:spPr>
            <a:xfrm flipH="false" flipV="false" rot="0">
              <a:off x="250613" y="0"/>
              <a:ext cx="4450279" cy="1881862"/>
            </a:xfrm>
            <a:custGeom>
              <a:avLst/>
              <a:gdLst/>
              <a:ahLst/>
              <a:cxnLst/>
              <a:rect r="r" b="b" t="t" l="l"/>
              <a:pathLst>
                <a:path h="1881862" w="4450279">
                  <a:moveTo>
                    <a:pt x="0" y="0"/>
                  </a:moveTo>
                  <a:lnTo>
                    <a:pt x="4450278" y="0"/>
                  </a:lnTo>
                  <a:lnTo>
                    <a:pt x="4450278" y="1881862"/>
                  </a:lnTo>
                  <a:lnTo>
                    <a:pt x="0" y="1881862"/>
                  </a:lnTo>
                  <a:lnTo>
                    <a:pt x="0" y="0"/>
                  </a:lnTo>
                  <a:close/>
                </a:path>
              </a:pathLst>
            </a:custGeom>
            <a:blipFill>
              <a:blip r:embed="rId2"/>
              <a:stretch>
                <a:fillRect l="-3693" t="-65291" r="-4601" b="0"/>
              </a:stretch>
            </a:blipFill>
          </p:spPr>
        </p:sp>
        <p:grpSp>
          <p:nvGrpSpPr>
            <p:cNvPr name="Group 4" id="4"/>
            <p:cNvGrpSpPr/>
            <p:nvPr/>
          </p:nvGrpSpPr>
          <p:grpSpPr>
            <a:xfrm rot="0">
              <a:off x="0" y="0"/>
              <a:ext cx="361318" cy="1881862"/>
              <a:chOff x="0" y="0"/>
              <a:chExt cx="160553" cy="836214"/>
            </a:xfrm>
          </p:grpSpPr>
          <p:sp>
            <p:nvSpPr>
              <p:cNvPr name="Freeform 5" id="5"/>
              <p:cNvSpPr/>
              <p:nvPr/>
            </p:nvSpPr>
            <p:spPr>
              <a:xfrm flipH="false" flipV="false" rot="0">
                <a:off x="0" y="0"/>
                <a:ext cx="160553" cy="836214"/>
              </a:xfrm>
              <a:custGeom>
                <a:avLst/>
                <a:gdLst/>
                <a:ahLst/>
                <a:cxnLst/>
                <a:rect r="r" b="b" t="t" l="l"/>
                <a:pathLst>
                  <a:path h="836214" w="160553">
                    <a:moveTo>
                      <a:pt x="0" y="0"/>
                    </a:moveTo>
                    <a:lnTo>
                      <a:pt x="160553" y="0"/>
                    </a:lnTo>
                    <a:lnTo>
                      <a:pt x="160553" y="836214"/>
                    </a:lnTo>
                    <a:lnTo>
                      <a:pt x="0" y="836214"/>
                    </a:lnTo>
                    <a:close/>
                  </a:path>
                </a:pathLst>
              </a:custGeom>
              <a:solidFill>
                <a:srgbClr val="A9403B"/>
              </a:solidFill>
            </p:spPr>
          </p:sp>
          <p:sp>
            <p:nvSpPr>
              <p:cNvPr name="TextBox 6" id="6"/>
              <p:cNvSpPr txBox="true"/>
              <p:nvPr/>
            </p:nvSpPr>
            <p:spPr>
              <a:xfrm>
                <a:off x="0" y="-28575"/>
                <a:ext cx="160553" cy="864789"/>
              </a:xfrm>
              <a:prstGeom prst="rect">
                <a:avLst/>
              </a:prstGeom>
            </p:spPr>
            <p:txBody>
              <a:bodyPr anchor="ctr" rtlCol="false" tIns="22582" lIns="22582" bIns="22582" rIns="22582"/>
              <a:lstStyle/>
              <a:p>
                <a:pPr algn="ctr">
                  <a:lnSpc>
                    <a:spcPts val="1400"/>
                  </a:lnSpc>
                </a:pPr>
              </a:p>
            </p:txBody>
          </p:sp>
        </p:grpSp>
        <p:sp>
          <p:nvSpPr>
            <p:cNvPr name="Freeform 7" id="7"/>
            <p:cNvSpPr/>
            <p:nvPr/>
          </p:nvSpPr>
          <p:spPr>
            <a:xfrm flipH="false" flipV="false" rot="0">
              <a:off x="250613" y="2107685"/>
              <a:ext cx="4450279" cy="1881862"/>
            </a:xfrm>
            <a:custGeom>
              <a:avLst/>
              <a:gdLst/>
              <a:ahLst/>
              <a:cxnLst/>
              <a:rect r="r" b="b" t="t" l="l"/>
              <a:pathLst>
                <a:path h="1881862" w="4450279">
                  <a:moveTo>
                    <a:pt x="0" y="0"/>
                  </a:moveTo>
                  <a:lnTo>
                    <a:pt x="4450278" y="0"/>
                  </a:lnTo>
                  <a:lnTo>
                    <a:pt x="4450278" y="1881863"/>
                  </a:lnTo>
                  <a:lnTo>
                    <a:pt x="0" y="1881863"/>
                  </a:lnTo>
                  <a:lnTo>
                    <a:pt x="0" y="0"/>
                  </a:lnTo>
                  <a:close/>
                </a:path>
              </a:pathLst>
            </a:custGeom>
            <a:blipFill>
              <a:blip r:embed="rId3"/>
              <a:stretch>
                <a:fillRect l="0" t="-28827" r="0" b="-28827"/>
              </a:stretch>
            </a:blipFill>
          </p:spPr>
        </p:sp>
        <p:grpSp>
          <p:nvGrpSpPr>
            <p:cNvPr name="Group 8" id="8"/>
            <p:cNvGrpSpPr/>
            <p:nvPr/>
          </p:nvGrpSpPr>
          <p:grpSpPr>
            <a:xfrm rot="0">
              <a:off x="0" y="2107685"/>
              <a:ext cx="361318" cy="1881862"/>
              <a:chOff x="0" y="0"/>
              <a:chExt cx="160553" cy="836214"/>
            </a:xfrm>
          </p:grpSpPr>
          <p:sp>
            <p:nvSpPr>
              <p:cNvPr name="Freeform 9" id="9"/>
              <p:cNvSpPr/>
              <p:nvPr/>
            </p:nvSpPr>
            <p:spPr>
              <a:xfrm flipH="false" flipV="false" rot="0">
                <a:off x="0" y="0"/>
                <a:ext cx="160553" cy="836214"/>
              </a:xfrm>
              <a:custGeom>
                <a:avLst/>
                <a:gdLst/>
                <a:ahLst/>
                <a:cxnLst/>
                <a:rect r="r" b="b" t="t" l="l"/>
                <a:pathLst>
                  <a:path h="836214" w="160553">
                    <a:moveTo>
                      <a:pt x="0" y="0"/>
                    </a:moveTo>
                    <a:lnTo>
                      <a:pt x="160553" y="0"/>
                    </a:lnTo>
                    <a:lnTo>
                      <a:pt x="160553" y="836214"/>
                    </a:lnTo>
                    <a:lnTo>
                      <a:pt x="0" y="836214"/>
                    </a:lnTo>
                    <a:close/>
                  </a:path>
                </a:pathLst>
              </a:custGeom>
              <a:solidFill>
                <a:srgbClr val="A9403B"/>
              </a:solidFill>
            </p:spPr>
          </p:sp>
          <p:sp>
            <p:nvSpPr>
              <p:cNvPr name="TextBox 10" id="10"/>
              <p:cNvSpPr txBox="true"/>
              <p:nvPr/>
            </p:nvSpPr>
            <p:spPr>
              <a:xfrm>
                <a:off x="0" y="-28575"/>
                <a:ext cx="160553" cy="864789"/>
              </a:xfrm>
              <a:prstGeom prst="rect">
                <a:avLst/>
              </a:prstGeom>
            </p:spPr>
            <p:txBody>
              <a:bodyPr anchor="ctr" rtlCol="false" tIns="22582" lIns="22582" bIns="22582" rIns="22582"/>
              <a:lstStyle/>
              <a:p>
                <a:pPr algn="ctr">
                  <a:lnSpc>
                    <a:spcPts val="1400"/>
                  </a:lnSpc>
                </a:pPr>
              </a:p>
            </p:txBody>
          </p:sp>
        </p:grpSp>
        <p:sp>
          <p:nvSpPr>
            <p:cNvPr name="Freeform 11" id="11"/>
            <p:cNvSpPr/>
            <p:nvPr/>
          </p:nvSpPr>
          <p:spPr>
            <a:xfrm flipH="false" flipV="false" rot="0">
              <a:off x="250613" y="4215371"/>
              <a:ext cx="4450279" cy="1881862"/>
            </a:xfrm>
            <a:custGeom>
              <a:avLst/>
              <a:gdLst/>
              <a:ahLst/>
              <a:cxnLst/>
              <a:rect r="r" b="b" t="t" l="l"/>
              <a:pathLst>
                <a:path h="1881862" w="4450279">
                  <a:moveTo>
                    <a:pt x="0" y="0"/>
                  </a:moveTo>
                  <a:lnTo>
                    <a:pt x="4450278" y="0"/>
                  </a:lnTo>
                  <a:lnTo>
                    <a:pt x="4450278" y="1881862"/>
                  </a:lnTo>
                  <a:lnTo>
                    <a:pt x="0" y="1881862"/>
                  </a:lnTo>
                  <a:lnTo>
                    <a:pt x="0" y="0"/>
                  </a:lnTo>
                  <a:close/>
                </a:path>
              </a:pathLst>
            </a:custGeom>
            <a:blipFill>
              <a:blip r:embed="rId4"/>
              <a:stretch>
                <a:fillRect l="0" t="-29960" r="0" b="-29960"/>
              </a:stretch>
            </a:blipFill>
          </p:spPr>
        </p:sp>
        <p:grpSp>
          <p:nvGrpSpPr>
            <p:cNvPr name="Group 12" id="12"/>
            <p:cNvGrpSpPr/>
            <p:nvPr/>
          </p:nvGrpSpPr>
          <p:grpSpPr>
            <a:xfrm rot="0">
              <a:off x="0" y="4215371"/>
              <a:ext cx="361318" cy="1881862"/>
              <a:chOff x="0" y="0"/>
              <a:chExt cx="160553" cy="836214"/>
            </a:xfrm>
          </p:grpSpPr>
          <p:sp>
            <p:nvSpPr>
              <p:cNvPr name="Freeform 13" id="13"/>
              <p:cNvSpPr/>
              <p:nvPr/>
            </p:nvSpPr>
            <p:spPr>
              <a:xfrm flipH="false" flipV="false" rot="0">
                <a:off x="0" y="0"/>
                <a:ext cx="160553" cy="836214"/>
              </a:xfrm>
              <a:custGeom>
                <a:avLst/>
                <a:gdLst/>
                <a:ahLst/>
                <a:cxnLst/>
                <a:rect r="r" b="b" t="t" l="l"/>
                <a:pathLst>
                  <a:path h="836214" w="160553">
                    <a:moveTo>
                      <a:pt x="0" y="0"/>
                    </a:moveTo>
                    <a:lnTo>
                      <a:pt x="160553" y="0"/>
                    </a:lnTo>
                    <a:lnTo>
                      <a:pt x="160553" y="836214"/>
                    </a:lnTo>
                    <a:lnTo>
                      <a:pt x="0" y="836214"/>
                    </a:lnTo>
                    <a:close/>
                  </a:path>
                </a:pathLst>
              </a:custGeom>
              <a:solidFill>
                <a:srgbClr val="A9403B"/>
              </a:solidFill>
            </p:spPr>
          </p:sp>
          <p:sp>
            <p:nvSpPr>
              <p:cNvPr name="TextBox 14" id="14"/>
              <p:cNvSpPr txBox="true"/>
              <p:nvPr/>
            </p:nvSpPr>
            <p:spPr>
              <a:xfrm>
                <a:off x="0" y="-28575"/>
                <a:ext cx="160553" cy="864789"/>
              </a:xfrm>
              <a:prstGeom prst="rect">
                <a:avLst/>
              </a:prstGeom>
            </p:spPr>
            <p:txBody>
              <a:bodyPr anchor="ctr" rtlCol="false" tIns="22582" lIns="22582" bIns="22582" rIns="22582"/>
              <a:lstStyle/>
              <a:p>
                <a:pPr algn="ctr">
                  <a:lnSpc>
                    <a:spcPts val="1400"/>
                  </a:lnSpc>
                </a:pPr>
              </a:p>
            </p:txBody>
          </p:sp>
        </p:grpSp>
        <p:sp>
          <p:nvSpPr>
            <p:cNvPr name="TextBox 15" id="15"/>
            <p:cNvSpPr txBox="true"/>
            <p:nvPr/>
          </p:nvSpPr>
          <p:spPr>
            <a:xfrm rot="0">
              <a:off x="5180125" y="104278"/>
              <a:ext cx="4492776" cy="310138"/>
            </a:xfrm>
            <a:prstGeom prst="rect">
              <a:avLst/>
            </a:prstGeom>
          </p:spPr>
          <p:txBody>
            <a:bodyPr anchor="t" rtlCol="false" tIns="0" lIns="0" bIns="0" rIns="0">
              <a:spAutoFit/>
            </a:bodyPr>
            <a:lstStyle/>
            <a:p>
              <a:pPr algn="l">
                <a:lnSpc>
                  <a:spcPts val="1981"/>
                </a:lnSpc>
                <a:spcBef>
                  <a:spcPct val="0"/>
                </a:spcBef>
              </a:pPr>
              <a:r>
                <a:rPr lang="en-US" b="true" sz="1415" spc="141">
                  <a:solidFill>
                    <a:srgbClr val="A9403B"/>
                  </a:solidFill>
                  <a:latin typeface="Brandon Grotesque Bold"/>
                  <a:ea typeface="Brandon Grotesque Bold"/>
                  <a:cs typeface="Brandon Grotesque Bold"/>
                  <a:sym typeface="Brandon Grotesque Bold"/>
                </a:rPr>
                <a:t>BIRTHDAY ABORTIONS</a:t>
              </a:r>
            </a:p>
          </p:txBody>
        </p:sp>
        <p:sp>
          <p:nvSpPr>
            <p:cNvPr name="TextBox 16" id="16"/>
            <p:cNvSpPr txBox="true"/>
            <p:nvPr/>
          </p:nvSpPr>
          <p:spPr>
            <a:xfrm rot="0">
              <a:off x="5180125" y="441011"/>
              <a:ext cx="5541099" cy="1345510"/>
            </a:xfrm>
            <a:prstGeom prst="rect">
              <a:avLst/>
            </a:prstGeom>
          </p:spPr>
          <p:txBody>
            <a:bodyPr anchor="t" rtlCol="false" tIns="0" lIns="0" bIns="0" rIns="0">
              <a:spAutoFit/>
            </a:bodyPr>
            <a:lstStyle/>
            <a:p>
              <a:pPr algn="l">
                <a:lnSpc>
                  <a:spcPts val="2005"/>
                </a:lnSpc>
              </a:pPr>
              <a:r>
                <a:rPr lang="en-US" sz="1238" spc="74">
                  <a:solidFill>
                    <a:srgbClr val="000000"/>
                  </a:solidFill>
                  <a:latin typeface="Times New Roman MT"/>
                  <a:ea typeface="Times New Roman MT"/>
                  <a:cs typeface="Times New Roman MT"/>
                  <a:sym typeface="Times New Roman MT"/>
                </a:rPr>
                <a:t>Abortion will be all</a:t>
              </a:r>
              <a:r>
                <a:rPr lang="en-US" sz="1238" spc="74">
                  <a:solidFill>
                    <a:srgbClr val="000000"/>
                  </a:solidFill>
                  <a:latin typeface="Times New Roman MT"/>
                  <a:ea typeface="Times New Roman MT"/>
                  <a:cs typeface="Times New Roman MT"/>
                  <a:sym typeface="Times New Roman MT"/>
                </a:rPr>
                <a:t>owed up until the moment </a:t>
              </a:r>
              <a:r>
                <a:rPr lang="en-US" sz="1238" spc="74">
                  <a:solidFill>
                    <a:srgbClr val="000000"/>
                  </a:solidFill>
                  <a:latin typeface="Times New Roman MT"/>
                  <a:ea typeface="Times New Roman MT"/>
                  <a:cs typeface="Times New Roman MT"/>
                  <a:sym typeface="Times New Roman MT"/>
                </a:rPr>
                <a:t>of birth for any reason. Currently, Virginia allows abortions into the third trimester, with restrictions. That will no longer be the case under this amendment.</a:t>
              </a:r>
            </a:p>
          </p:txBody>
        </p:sp>
        <p:sp>
          <p:nvSpPr>
            <p:cNvPr name="TextBox 17" id="17"/>
            <p:cNvSpPr txBox="true"/>
            <p:nvPr/>
          </p:nvSpPr>
          <p:spPr>
            <a:xfrm rot="0">
              <a:off x="5180125" y="2193208"/>
              <a:ext cx="4492776" cy="310138"/>
            </a:xfrm>
            <a:prstGeom prst="rect">
              <a:avLst/>
            </a:prstGeom>
          </p:spPr>
          <p:txBody>
            <a:bodyPr anchor="t" rtlCol="false" tIns="0" lIns="0" bIns="0" rIns="0">
              <a:spAutoFit/>
            </a:bodyPr>
            <a:lstStyle/>
            <a:p>
              <a:pPr algn="l">
                <a:lnSpc>
                  <a:spcPts val="1981"/>
                </a:lnSpc>
                <a:spcBef>
                  <a:spcPct val="0"/>
                </a:spcBef>
              </a:pPr>
              <a:r>
                <a:rPr lang="en-US" b="true" sz="1415" spc="141">
                  <a:solidFill>
                    <a:srgbClr val="A9403B"/>
                  </a:solidFill>
                  <a:latin typeface="Brandon Grotesque Bold"/>
                  <a:ea typeface="Brandon Grotesque Bold"/>
                  <a:cs typeface="Brandon Grotesque Bold"/>
                  <a:sym typeface="Brandon Grotesque Bold"/>
                </a:rPr>
                <a:t>BABIES LEFT TO DIE</a:t>
              </a:r>
            </a:p>
          </p:txBody>
        </p:sp>
        <p:sp>
          <p:nvSpPr>
            <p:cNvPr name="TextBox 18" id="18"/>
            <p:cNvSpPr txBox="true"/>
            <p:nvPr/>
          </p:nvSpPr>
          <p:spPr>
            <a:xfrm rot="0">
              <a:off x="5180125" y="2529940"/>
              <a:ext cx="5541099" cy="1345510"/>
            </a:xfrm>
            <a:prstGeom prst="rect">
              <a:avLst/>
            </a:prstGeom>
          </p:spPr>
          <p:txBody>
            <a:bodyPr anchor="t" rtlCol="false" tIns="0" lIns="0" bIns="0" rIns="0">
              <a:spAutoFit/>
            </a:bodyPr>
            <a:lstStyle/>
            <a:p>
              <a:pPr algn="l">
                <a:lnSpc>
                  <a:spcPts val="2005"/>
                </a:lnSpc>
              </a:pPr>
              <a:r>
                <a:rPr lang="en-US" sz="1238" spc="74">
                  <a:solidFill>
                    <a:srgbClr val="000000"/>
                  </a:solidFill>
                  <a:latin typeface="Times New Roman MT"/>
                  <a:ea typeface="Times New Roman MT"/>
                  <a:cs typeface="Times New Roman MT"/>
                  <a:sym typeface="Times New Roman MT"/>
                </a:rPr>
                <a:t>Babies who survive an ab</a:t>
              </a:r>
              <a:r>
                <a:rPr lang="en-US" sz="1238" spc="74">
                  <a:solidFill>
                    <a:srgbClr val="000000"/>
                  </a:solidFill>
                  <a:latin typeface="Times New Roman MT"/>
                  <a:ea typeface="Times New Roman MT"/>
                  <a:cs typeface="Times New Roman MT"/>
                  <a:sym typeface="Times New Roman MT"/>
                </a:rPr>
                <a:t>ortion attempt will not be given reasonable, life-saving care. Abortionists </a:t>
              </a:r>
            </a:p>
            <a:p>
              <a:pPr algn="l">
                <a:lnSpc>
                  <a:spcPts val="2005"/>
                </a:lnSpc>
              </a:pPr>
              <a:r>
                <a:rPr lang="en-US" sz="1238" spc="74">
                  <a:solidFill>
                    <a:srgbClr val="000000"/>
                  </a:solidFill>
                  <a:latin typeface="Times New Roman MT"/>
                  <a:ea typeface="Times New Roman MT"/>
                  <a:cs typeface="Times New Roman MT"/>
                  <a:sym typeface="Times New Roman MT"/>
                </a:rPr>
                <a:t>will be legally allowed to deliver the baby and let it </a:t>
              </a:r>
            </a:p>
            <a:p>
              <a:pPr algn="l">
                <a:lnSpc>
                  <a:spcPts val="2005"/>
                </a:lnSpc>
              </a:pPr>
              <a:r>
                <a:rPr lang="en-US" sz="1238" spc="74">
                  <a:solidFill>
                    <a:srgbClr val="000000"/>
                  </a:solidFill>
                  <a:latin typeface="Times New Roman MT"/>
                  <a:ea typeface="Times New Roman MT"/>
                  <a:cs typeface="Times New Roman MT"/>
                  <a:sym typeface="Times New Roman MT"/>
                </a:rPr>
                <a:t>die on a medical table.</a:t>
              </a:r>
            </a:p>
          </p:txBody>
        </p:sp>
        <p:sp>
          <p:nvSpPr>
            <p:cNvPr name="TextBox 19" id="19"/>
            <p:cNvSpPr txBox="true"/>
            <p:nvPr/>
          </p:nvSpPr>
          <p:spPr>
            <a:xfrm rot="0">
              <a:off x="5180125" y="4500829"/>
              <a:ext cx="4492776" cy="310138"/>
            </a:xfrm>
            <a:prstGeom prst="rect">
              <a:avLst/>
            </a:prstGeom>
          </p:spPr>
          <p:txBody>
            <a:bodyPr anchor="t" rtlCol="false" tIns="0" lIns="0" bIns="0" rIns="0">
              <a:spAutoFit/>
            </a:bodyPr>
            <a:lstStyle/>
            <a:p>
              <a:pPr algn="l">
                <a:lnSpc>
                  <a:spcPts val="1981"/>
                </a:lnSpc>
                <a:spcBef>
                  <a:spcPct val="0"/>
                </a:spcBef>
              </a:pPr>
              <a:r>
                <a:rPr lang="en-US" b="true" sz="1415" spc="141">
                  <a:solidFill>
                    <a:srgbClr val="A9403B"/>
                  </a:solidFill>
                  <a:latin typeface="Brandon Grotesque Bold"/>
                  <a:ea typeface="Brandon Grotesque Bold"/>
                  <a:cs typeface="Brandon Grotesque Bold"/>
                  <a:sym typeface="Brandon Grotesque Bold"/>
                </a:rPr>
                <a:t>PARENTAL RIGHTS UNDERMINED</a:t>
              </a:r>
            </a:p>
          </p:txBody>
        </p:sp>
        <p:sp>
          <p:nvSpPr>
            <p:cNvPr name="TextBox 20" id="20"/>
            <p:cNvSpPr txBox="true"/>
            <p:nvPr/>
          </p:nvSpPr>
          <p:spPr>
            <a:xfrm rot="0">
              <a:off x="5180125" y="4837562"/>
              <a:ext cx="5541099" cy="1008549"/>
            </a:xfrm>
            <a:prstGeom prst="rect">
              <a:avLst/>
            </a:prstGeom>
          </p:spPr>
          <p:txBody>
            <a:bodyPr anchor="t" rtlCol="false" tIns="0" lIns="0" bIns="0" rIns="0">
              <a:spAutoFit/>
            </a:bodyPr>
            <a:lstStyle/>
            <a:p>
              <a:pPr algn="l">
                <a:lnSpc>
                  <a:spcPts val="2005"/>
                </a:lnSpc>
              </a:pPr>
              <a:r>
                <a:rPr lang="en-US" sz="1238" spc="74">
                  <a:solidFill>
                    <a:srgbClr val="000000"/>
                  </a:solidFill>
                  <a:latin typeface="Times New Roman MT"/>
                  <a:ea typeface="Times New Roman MT"/>
                  <a:cs typeface="Times New Roman MT"/>
                  <a:sym typeface="Times New Roman MT"/>
                </a:rPr>
                <a:t>This amendmen</a:t>
              </a:r>
              <a:r>
                <a:rPr lang="en-US" sz="1238" spc="74">
                  <a:solidFill>
                    <a:srgbClr val="000000"/>
                  </a:solidFill>
                  <a:latin typeface="Times New Roman MT"/>
                  <a:ea typeface="Times New Roman MT"/>
                  <a:cs typeface="Times New Roman MT"/>
                  <a:sym typeface="Times New Roman MT"/>
                </a:rPr>
                <a:t>t eliminates the right of parents </a:t>
              </a:r>
            </a:p>
            <a:p>
              <a:pPr algn="l">
                <a:lnSpc>
                  <a:spcPts val="2005"/>
                </a:lnSpc>
              </a:pPr>
              <a:r>
                <a:rPr lang="en-US" sz="1238" spc="74">
                  <a:solidFill>
                    <a:srgbClr val="000000"/>
                  </a:solidFill>
                  <a:latin typeface="Times New Roman MT"/>
                  <a:ea typeface="Times New Roman MT"/>
                  <a:cs typeface="Times New Roman MT"/>
                  <a:sym typeface="Times New Roman MT"/>
                </a:rPr>
                <a:t>to know about or consent to their young child's invasive abortion surgery.</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793931" y="1350228"/>
            <a:ext cx="8227361" cy="4692391"/>
            <a:chOff x="0" y="0"/>
            <a:chExt cx="10969814" cy="6256521"/>
          </a:xfrm>
        </p:grpSpPr>
        <p:sp>
          <p:nvSpPr>
            <p:cNvPr name="Freeform 3" id="3"/>
            <p:cNvSpPr/>
            <p:nvPr/>
          </p:nvSpPr>
          <p:spPr>
            <a:xfrm flipH="false" flipV="false" rot="0">
              <a:off x="253590" y="0"/>
              <a:ext cx="4503144" cy="1904217"/>
            </a:xfrm>
            <a:custGeom>
              <a:avLst/>
              <a:gdLst/>
              <a:ahLst/>
              <a:cxnLst/>
              <a:rect r="r" b="b" t="t" l="l"/>
              <a:pathLst>
                <a:path h="1904217" w="4503144">
                  <a:moveTo>
                    <a:pt x="0" y="0"/>
                  </a:moveTo>
                  <a:lnTo>
                    <a:pt x="4503144" y="0"/>
                  </a:lnTo>
                  <a:lnTo>
                    <a:pt x="4503144" y="1904217"/>
                  </a:lnTo>
                  <a:lnTo>
                    <a:pt x="0" y="1904217"/>
                  </a:lnTo>
                  <a:lnTo>
                    <a:pt x="0" y="0"/>
                  </a:lnTo>
                  <a:close/>
                </a:path>
              </a:pathLst>
            </a:custGeom>
            <a:blipFill>
              <a:blip r:embed="rId2"/>
              <a:stretch>
                <a:fillRect l="0" t="-57655" r="0" b="0"/>
              </a:stretch>
            </a:blipFill>
          </p:spPr>
        </p:sp>
        <p:grpSp>
          <p:nvGrpSpPr>
            <p:cNvPr name="Group 4" id="4"/>
            <p:cNvGrpSpPr/>
            <p:nvPr/>
          </p:nvGrpSpPr>
          <p:grpSpPr>
            <a:xfrm rot="0">
              <a:off x="0" y="0"/>
              <a:ext cx="365610" cy="1904217"/>
              <a:chOff x="0" y="0"/>
              <a:chExt cx="160553" cy="836214"/>
            </a:xfrm>
          </p:grpSpPr>
          <p:sp>
            <p:nvSpPr>
              <p:cNvPr name="Freeform 5" id="5"/>
              <p:cNvSpPr/>
              <p:nvPr/>
            </p:nvSpPr>
            <p:spPr>
              <a:xfrm flipH="false" flipV="false" rot="0">
                <a:off x="0" y="0"/>
                <a:ext cx="160553" cy="836214"/>
              </a:xfrm>
              <a:custGeom>
                <a:avLst/>
                <a:gdLst/>
                <a:ahLst/>
                <a:cxnLst/>
                <a:rect r="r" b="b" t="t" l="l"/>
                <a:pathLst>
                  <a:path h="836214" w="160553">
                    <a:moveTo>
                      <a:pt x="0" y="0"/>
                    </a:moveTo>
                    <a:lnTo>
                      <a:pt x="160553" y="0"/>
                    </a:lnTo>
                    <a:lnTo>
                      <a:pt x="160553" y="836214"/>
                    </a:lnTo>
                    <a:lnTo>
                      <a:pt x="0" y="836214"/>
                    </a:lnTo>
                    <a:close/>
                  </a:path>
                </a:pathLst>
              </a:custGeom>
              <a:solidFill>
                <a:srgbClr val="A9403B"/>
              </a:solidFill>
            </p:spPr>
          </p:sp>
          <p:sp>
            <p:nvSpPr>
              <p:cNvPr name="TextBox 6" id="6"/>
              <p:cNvSpPr txBox="true"/>
              <p:nvPr/>
            </p:nvSpPr>
            <p:spPr>
              <a:xfrm>
                <a:off x="0" y="-28575"/>
                <a:ext cx="160553" cy="864789"/>
              </a:xfrm>
              <a:prstGeom prst="rect">
                <a:avLst/>
              </a:prstGeom>
            </p:spPr>
            <p:txBody>
              <a:bodyPr anchor="ctr" rtlCol="false" tIns="50800" lIns="50800" bIns="50800" rIns="50800"/>
              <a:lstStyle/>
              <a:p>
                <a:pPr algn="ctr">
                  <a:lnSpc>
                    <a:spcPts val="1437"/>
                  </a:lnSpc>
                </a:pPr>
              </a:p>
            </p:txBody>
          </p:sp>
        </p:grpSp>
        <p:sp>
          <p:nvSpPr>
            <p:cNvPr name="Freeform 7" id="7"/>
            <p:cNvSpPr/>
            <p:nvPr/>
          </p:nvSpPr>
          <p:spPr>
            <a:xfrm flipH="false" flipV="false" rot="0">
              <a:off x="253590" y="2132723"/>
              <a:ext cx="4503144" cy="1904217"/>
            </a:xfrm>
            <a:custGeom>
              <a:avLst/>
              <a:gdLst/>
              <a:ahLst/>
              <a:cxnLst/>
              <a:rect r="r" b="b" t="t" l="l"/>
              <a:pathLst>
                <a:path h="1904217" w="4503144">
                  <a:moveTo>
                    <a:pt x="0" y="0"/>
                  </a:moveTo>
                  <a:lnTo>
                    <a:pt x="4503144" y="0"/>
                  </a:lnTo>
                  <a:lnTo>
                    <a:pt x="4503144" y="1904217"/>
                  </a:lnTo>
                  <a:lnTo>
                    <a:pt x="0" y="1904217"/>
                  </a:lnTo>
                  <a:lnTo>
                    <a:pt x="0" y="0"/>
                  </a:lnTo>
                  <a:close/>
                </a:path>
              </a:pathLst>
            </a:custGeom>
            <a:blipFill>
              <a:blip r:embed="rId3"/>
              <a:stretch>
                <a:fillRect l="0" t="-28827" r="0" b="-28827"/>
              </a:stretch>
            </a:blipFill>
          </p:spPr>
        </p:sp>
        <p:grpSp>
          <p:nvGrpSpPr>
            <p:cNvPr name="Group 8" id="8"/>
            <p:cNvGrpSpPr/>
            <p:nvPr/>
          </p:nvGrpSpPr>
          <p:grpSpPr>
            <a:xfrm rot="0">
              <a:off x="0" y="2132723"/>
              <a:ext cx="365610" cy="1904217"/>
              <a:chOff x="0" y="0"/>
              <a:chExt cx="160553" cy="836214"/>
            </a:xfrm>
          </p:grpSpPr>
          <p:sp>
            <p:nvSpPr>
              <p:cNvPr name="Freeform 9" id="9"/>
              <p:cNvSpPr/>
              <p:nvPr/>
            </p:nvSpPr>
            <p:spPr>
              <a:xfrm flipH="false" flipV="false" rot="0">
                <a:off x="0" y="0"/>
                <a:ext cx="160553" cy="836214"/>
              </a:xfrm>
              <a:custGeom>
                <a:avLst/>
                <a:gdLst/>
                <a:ahLst/>
                <a:cxnLst/>
                <a:rect r="r" b="b" t="t" l="l"/>
                <a:pathLst>
                  <a:path h="836214" w="160553">
                    <a:moveTo>
                      <a:pt x="0" y="0"/>
                    </a:moveTo>
                    <a:lnTo>
                      <a:pt x="160553" y="0"/>
                    </a:lnTo>
                    <a:lnTo>
                      <a:pt x="160553" y="836214"/>
                    </a:lnTo>
                    <a:lnTo>
                      <a:pt x="0" y="836214"/>
                    </a:lnTo>
                    <a:close/>
                  </a:path>
                </a:pathLst>
              </a:custGeom>
              <a:solidFill>
                <a:srgbClr val="A9403B"/>
              </a:solidFill>
            </p:spPr>
          </p:sp>
          <p:sp>
            <p:nvSpPr>
              <p:cNvPr name="TextBox 10" id="10"/>
              <p:cNvSpPr txBox="true"/>
              <p:nvPr/>
            </p:nvSpPr>
            <p:spPr>
              <a:xfrm>
                <a:off x="0" y="-28575"/>
                <a:ext cx="160553" cy="864789"/>
              </a:xfrm>
              <a:prstGeom prst="rect">
                <a:avLst/>
              </a:prstGeom>
            </p:spPr>
            <p:txBody>
              <a:bodyPr anchor="ctr" rtlCol="false" tIns="50800" lIns="50800" bIns="50800" rIns="50800"/>
              <a:lstStyle/>
              <a:p>
                <a:pPr algn="ctr">
                  <a:lnSpc>
                    <a:spcPts val="1437"/>
                  </a:lnSpc>
                </a:pPr>
              </a:p>
            </p:txBody>
          </p:sp>
        </p:grpSp>
        <p:sp>
          <p:nvSpPr>
            <p:cNvPr name="Freeform 11" id="11"/>
            <p:cNvSpPr/>
            <p:nvPr/>
          </p:nvSpPr>
          <p:spPr>
            <a:xfrm flipH="false" flipV="false" rot="0">
              <a:off x="253590" y="4265446"/>
              <a:ext cx="4503144" cy="1904217"/>
            </a:xfrm>
            <a:custGeom>
              <a:avLst/>
              <a:gdLst/>
              <a:ahLst/>
              <a:cxnLst/>
              <a:rect r="r" b="b" t="t" l="l"/>
              <a:pathLst>
                <a:path h="1904217" w="4503144">
                  <a:moveTo>
                    <a:pt x="0" y="0"/>
                  </a:moveTo>
                  <a:lnTo>
                    <a:pt x="4503144" y="0"/>
                  </a:lnTo>
                  <a:lnTo>
                    <a:pt x="4503144" y="1904218"/>
                  </a:lnTo>
                  <a:lnTo>
                    <a:pt x="0" y="1904218"/>
                  </a:lnTo>
                  <a:lnTo>
                    <a:pt x="0" y="0"/>
                  </a:lnTo>
                  <a:close/>
                </a:path>
              </a:pathLst>
            </a:custGeom>
            <a:blipFill>
              <a:blip r:embed="rId4"/>
              <a:stretch>
                <a:fillRect l="0" t="-28334" r="0" b="-28334"/>
              </a:stretch>
            </a:blipFill>
          </p:spPr>
        </p:sp>
        <p:grpSp>
          <p:nvGrpSpPr>
            <p:cNvPr name="Group 12" id="12"/>
            <p:cNvGrpSpPr/>
            <p:nvPr/>
          </p:nvGrpSpPr>
          <p:grpSpPr>
            <a:xfrm rot="0">
              <a:off x="0" y="4265446"/>
              <a:ext cx="365610" cy="1904217"/>
              <a:chOff x="0" y="0"/>
              <a:chExt cx="160553" cy="836214"/>
            </a:xfrm>
          </p:grpSpPr>
          <p:sp>
            <p:nvSpPr>
              <p:cNvPr name="Freeform 13" id="13"/>
              <p:cNvSpPr/>
              <p:nvPr/>
            </p:nvSpPr>
            <p:spPr>
              <a:xfrm flipH="false" flipV="false" rot="0">
                <a:off x="0" y="0"/>
                <a:ext cx="160553" cy="836214"/>
              </a:xfrm>
              <a:custGeom>
                <a:avLst/>
                <a:gdLst/>
                <a:ahLst/>
                <a:cxnLst/>
                <a:rect r="r" b="b" t="t" l="l"/>
                <a:pathLst>
                  <a:path h="836214" w="160553">
                    <a:moveTo>
                      <a:pt x="0" y="0"/>
                    </a:moveTo>
                    <a:lnTo>
                      <a:pt x="160553" y="0"/>
                    </a:lnTo>
                    <a:lnTo>
                      <a:pt x="160553" y="836214"/>
                    </a:lnTo>
                    <a:lnTo>
                      <a:pt x="0" y="836214"/>
                    </a:lnTo>
                    <a:close/>
                  </a:path>
                </a:pathLst>
              </a:custGeom>
              <a:solidFill>
                <a:srgbClr val="A9403B"/>
              </a:solidFill>
            </p:spPr>
          </p:sp>
          <p:sp>
            <p:nvSpPr>
              <p:cNvPr name="TextBox 14" id="14"/>
              <p:cNvSpPr txBox="true"/>
              <p:nvPr/>
            </p:nvSpPr>
            <p:spPr>
              <a:xfrm>
                <a:off x="0" y="-28575"/>
                <a:ext cx="160553" cy="864789"/>
              </a:xfrm>
              <a:prstGeom prst="rect">
                <a:avLst/>
              </a:prstGeom>
            </p:spPr>
            <p:txBody>
              <a:bodyPr anchor="ctr" rtlCol="false" tIns="50800" lIns="50800" bIns="50800" rIns="50800"/>
              <a:lstStyle/>
              <a:p>
                <a:pPr algn="ctr">
                  <a:lnSpc>
                    <a:spcPts val="1437"/>
                  </a:lnSpc>
                </a:pPr>
              </a:p>
            </p:txBody>
          </p:sp>
        </p:grpSp>
        <p:sp>
          <p:nvSpPr>
            <p:cNvPr name="TextBox 15" id="15"/>
            <p:cNvSpPr txBox="true"/>
            <p:nvPr/>
          </p:nvSpPr>
          <p:spPr>
            <a:xfrm rot="0">
              <a:off x="5241660" y="105856"/>
              <a:ext cx="4546146" cy="313482"/>
            </a:xfrm>
            <a:prstGeom prst="rect">
              <a:avLst/>
            </a:prstGeom>
          </p:spPr>
          <p:txBody>
            <a:bodyPr anchor="t" rtlCol="false" tIns="0" lIns="0" bIns="0" rIns="0">
              <a:spAutoFit/>
            </a:bodyPr>
            <a:lstStyle/>
            <a:p>
              <a:pPr algn="l">
                <a:lnSpc>
                  <a:spcPts val="2004"/>
                </a:lnSpc>
                <a:spcBef>
                  <a:spcPct val="0"/>
                </a:spcBef>
              </a:pPr>
              <a:r>
                <a:rPr lang="en-US" b="true" sz="1431" spc="143">
                  <a:solidFill>
                    <a:srgbClr val="A9403B"/>
                  </a:solidFill>
                  <a:latin typeface="Brandon Grotesque Bold"/>
                  <a:ea typeface="Brandon Grotesque Bold"/>
                  <a:cs typeface="Brandon Grotesque Bold"/>
                  <a:sym typeface="Brandon Grotesque Bold"/>
                </a:rPr>
                <a:t>TRANSGENDER SURGERIES</a:t>
              </a:r>
            </a:p>
          </p:txBody>
        </p:sp>
        <p:sp>
          <p:nvSpPr>
            <p:cNvPr name="TextBox 16" id="16"/>
            <p:cNvSpPr txBox="true"/>
            <p:nvPr/>
          </p:nvSpPr>
          <p:spPr>
            <a:xfrm rot="0">
              <a:off x="5241660" y="447268"/>
              <a:ext cx="5606922" cy="1360475"/>
            </a:xfrm>
            <a:prstGeom prst="rect">
              <a:avLst/>
            </a:prstGeom>
          </p:spPr>
          <p:txBody>
            <a:bodyPr anchor="t" rtlCol="false" tIns="0" lIns="0" bIns="0" rIns="0">
              <a:spAutoFit/>
            </a:bodyPr>
            <a:lstStyle/>
            <a:p>
              <a:pPr algn="l">
                <a:lnSpc>
                  <a:spcPts val="2029"/>
                </a:lnSpc>
              </a:pPr>
              <a:r>
                <a:rPr lang="en-US" sz="1252" i="true" spc="75">
                  <a:solidFill>
                    <a:srgbClr val="000000"/>
                  </a:solidFill>
                  <a:latin typeface="Times New Roman MT Italics"/>
                  <a:ea typeface="Times New Roman MT Italics"/>
                  <a:cs typeface="Times New Roman MT Italics"/>
                  <a:sym typeface="Times New Roman MT Italics"/>
                </a:rPr>
                <a:t>“Reproductive Freedom”</a:t>
              </a:r>
              <a:r>
                <a:rPr lang="en-US" sz="1252" spc="75">
                  <a:solidFill>
                    <a:srgbClr val="000000"/>
                  </a:solidFill>
                  <a:latin typeface="Times New Roman MT"/>
                  <a:ea typeface="Times New Roman MT"/>
                  <a:cs typeface="Times New Roman MT"/>
                  <a:sym typeface="Times New Roman MT"/>
                </a:rPr>
                <a:t> is an umbrella t</a:t>
              </a:r>
              <a:r>
                <a:rPr lang="en-US" sz="1252" spc="75">
                  <a:solidFill>
                    <a:srgbClr val="000000"/>
                  </a:solidFill>
                  <a:latin typeface="Times New Roman MT"/>
                  <a:ea typeface="Times New Roman MT"/>
                  <a:cs typeface="Times New Roman MT"/>
                  <a:sym typeface="Times New Roman MT"/>
                </a:rPr>
                <a:t>erm that</a:t>
              </a:r>
            </a:p>
            <a:p>
              <a:pPr algn="l">
                <a:lnSpc>
                  <a:spcPts val="2029"/>
                </a:lnSpc>
              </a:pPr>
              <a:r>
                <a:rPr lang="en-US" sz="1252" spc="75">
                  <a:solidFill>
                    <a:srgbClr val="000000"/>
                  </a:solidFill>
                  <a:latin typeface="Times New Roman MT"/>
                  <a:ea typeface="Times New Roman MT"/>
                  <a:cs typeface="Times New Roman MT"/>
                  <a:sym typeface="Times New Roman MT"/>
                </a:rPr>
                <a:t>is not limited to women. Under this amendment men, women, and minors would also have a right to sterilization and therefore transgender surgeries.</a:t>
              </a:r>
            </a:p>
          </p:txBody>
        </p:sp>
        <p:sp>
          <p:nvSpPr>
            <p:cNvPr name="TextBox 17" id="17"/>
            <p:cNvSpPr txBox="true"/>
            <p:nvPr/>
          </p:nvSpPr>
          <p:spPr>
            <a:xfrm rot="0">
              <a:off x="5241660" y="2219600"/>
              <a:ext cx="4644442" cy="313482"/>
            </a:xfrm>
            <a:prstGeom prst="rect">
              <a:avLst/>
            </a:prstGeom>
          </p:spPr>
          <p:txBody>
            <a:bodyPr anchor="t" rtlCol="false" tIns="0" lIns="0" bIns="0" rIns="0">
              <a:spAutoFit/>
            </a:bodyPr>
            <a:lstStyle/>
            <a:p>
              <a:pPr algn="l">
                <a:lnSpc>
                  <a:spcPts val="2004"/>
                </a:lnSpc>
                <a:spcBef>
                  <a:spcPct val="0"/>
                </a:spcBef>
              </a:pPr>
              <a:r>
                <a:rPr lang="en-US" b="true" sz="1431" spc="143">
                  <a:solidFill>
                    <a:srgbClr val="A9403B"/>
                  </a:solidFill>
                  <a:latin typeface="Brandon Grotesque Bold"/>
                  <a:ea typeface="Brandon Grotesque Bold"/>
                  <a:cs typeface="Brandon Grotesque Bold"/>
                  <a:sym typeface="Brandon Grotesque Bold"/>
                </a:rPr>
                <a:t>CULTURE OF DEATH</a:t>
              </a:r>
            </a:p>
          </p:txBody>
        </p:sp>
        <p:sp>
          <p:nvSpPr>
            <p:cNvPr name="TextBox 18" id="18"/>
            <p:cNvSpPr txBox="true"/>
            <p:nvPr/>
          </p:nvSpPr>
          <p:spPr>
            <a:xfrm rot="0">
              <a:off x="5241660" y="2561012"/>
              <a:ext cx="5728154" cy="1360475"/>
            </a:xfrm>
            <a:prstGeom prst="rect">
              <a:avLst/>
            </a:prstGeom>
          </p:spPr>
          <p:txBody>
            <a:bodyPr anchor="t" rtlCol="false" tIns="0" lIns="0" bIns="0" rIns="0">
              <a:spAutoFit/>
            </a:bodyPr>
            <a:lstStyle/>
            <a:p>
              <a:pPr algn="l">
                <a:lnSpc>
                  <a:spcPts val="2029"/>
                </a:lnSpc>
              </a:pPr>
              <a:r>
                <a:rPr lang="en-US" sz="1252" spc="75">
                  <a:solidFill>
                    <a:srgbClr val="000000"/>
                  </a:solidFill>
                  <a:latin typeface="Times New Roman MT"/>
                  <a:ea typeface="Times New Roman MT"/>
                  <a:cs typeface="Times New Roman MT"/>
                  <a:sym typeface="Times New Roman MT"/>
                </a:rPr>
                <a:t>Under 50 years of Roe, the view of life decayed am</a:t>
              </a:r>
              <a:r>
                <a:rPr lang="en-US" sz="1252" spc="75">
                  <a:solidFill>
                    <a:srgbClr val="000000"/>
                  </a:solidFill>
                  <a:latin typeface="Times New Roman MT"/>
                  <a:ea typeface="Times New Roman MT"/>
                  <a:cs typeface="Times New Roman MT"/>
                  <a:sym typeface="Times New Roman MT"/>
                </a:rPr>
                <a:t>ong Americans. Under this amendment, the respect for life will only worsen among Virginians. If we don't value life at its earliest stages, we won't value it at end of life.</a:t>
              </a:r>
            </a:p>
          </p:txBody>
        </p:sp>
        <p:sp>
          <p:nvSpPr>
            <p:cNvPr name="TextBox 19" id="19"/>
            <p:cNvSpPr txBox="true"/>
            <p:nvPr/>
          </p:nvSpPr>
          <p:spPr>
            <a:xfrm rot="0">
              <a:off x="5241660" y="4554635"/>
              <a:ext cx="4644442" cy="313482"/>
            </a:xfrm>
            <a:prstGeom prst="rect">
              <a:avLst/>
            </a:prstGeom>
          </p:spPr>
          <p:txBody>
            <a:bodyPr anchor="t" rtlCol="false" tIns="0" lIns="0" bIns="0" rIns="0">
              <a:spAutoFit/>
            </a:bodyPr>
            <a:lstStyle/>
            <a:p>
              <a:pPr algn="l">
                <a:lnSpc>
                  <a:spcPts val="2004"/>
                </a:lnSpc>
                <a:spcBef>
                  <a:spcPct val="0"/>
                </a:spcBef>
              </a:pPr>
              <a:r>
                <a:rPr lang="en-US" b="true" sz="1431" spc="143">
                  <a:solidFill>
                    <a:srgbClr val="A9403B"/>
                  </a:solidFill>
                  <a:latin typeface="Brandon Grotesque Bold"/>
                  <a:ea typeface="Brandon Grotesque Bold"/>
                  <a:cs typeface="Brandon Grotesque Bold"/>
                  <a:sym typeface="Brandon Grotesque Bold"/>
                </a:rPr>
                <a:t>ABORTION TOURISM</a:t>
              </a:r>
            </a:p>
          </p:txBody>
        </p:sp>
        <p:sp>
          <p:nvSpPr>
            <p:cNvPr name="TextBox 20" id="20"/>
            <p:cNvSpPr txBox="true"/>
            <p:nvPr/>
          </p:nvSpPr>
          <p:spPr>
            <a:xfrm rot="0">
              <a:off x="5241660" y="4896046"/>
              <a:ext cx="5728154" cy="1360475"/>
            </a:xfrm>
            <a:prstGeom prst="rect">
              <a:avLst/>
            </a:prstGeom>
          </p:spPr>
          <p:txBody>
            <a:bodyPr anchor="t" rtlCol="false" tIns="0" lIns="0" bIns="0" rIns="0">
              <a:spAutoFit/>
            </a:bodyPr>
            <a:lstStyle/>
            <a:p>
              <a:pPr algn="l">
                <a:lnSpc>
                  <a:spcPts val="2029"/>
                </a:lnSpc>
              </a:pPr>
              <a:r>
                <a:rPr lang="en-US" sz="1252" spc="75">
                  <a:solidFill>
                    <a:srgbClr val="000000"/>
                  </a:solidFill>
                  <a:latin typeface="Times New Roman MT"/>
                  <a:ea typeface="Times New Roman MT"/>
                  <a:cs typeface="Times New Roman MT"/>
                  <a:sym typeface="Times New Roman MT"/>
                </a:rPr>
                <a:t>Virginia</a:t>
              </a:r>
              <a:r>
                <a:rPr lang="en-US" sz="1252" spc="75">
                  <a:solidFill>
                    <a:srgbClr val="000000"/>
                  </a:solidFill>
                  <a:latin typeface="Times New Roman MT"/>
                  <a:ea typeface="Times New Roman MT"/>
                  <a:cs typeface="Times New Roman MT"/>
                  <a:sym typeface="Times New Roman MT"/>
                </a:rPr>
                <a:t> will become the Abortion Capital of the</a:t>
              </a:r>
            </a:p>
            <a:p>
              <a:pPr algn="l">
                <a:lnSpc>
                  <a:spcPts val="2029"/>
                </a:lnSpc>
              </a:pPr>
              <a:r>
                <a:rPr lang="en-US" sz="1252" spc="75">
                  <a:solidFill>
                    <a:srgbClr val="000000"/>
                  </a:solidFill>
                  <a:latin typeface="Times New Roman MT"/>
                  <a:ea typeface="Times New Roman MT"/>
                  <a:cs typeface="Times New Roman MT"/>
                  <a:sym typeface="Times New Roman MT"/>
                </a:rPr>
                <a:t>South. Since Dobbs, there has already been a </a:t>
              </a:r>
              <a:r>
                <a:rPr lang="en-US" sz="1252" spc="75" b="true">
                  <a:solidFill>
                    <a:srgbClr val="000000"/>
                  </a:solidFill>
                  <a:latin typeface="Times New Roman MT Bold"/>
                  <a:ea typeface="Times New Roman MT Bold"/>
                  <a:cs typeface="Times New Roman MT Bold"/>
                  <a:sym typeface="Times New Roman MT Bold"/>
                </a:rPr>
                <a:t>30% increase in out-of-state abortions</a:t>
              </a:r>
              <a:r>
                <a:rPr lang="en-US" sz="1252" spc="75">
                  <a:solidFill>
                    <a:srgbClr val="000000"/>
                  </a:solidFill>
                  <a:latin typeface="Times New Roman MT"/>
                  <a:ea typeface="Times New Roman MT"/>
                  <a:cs typeface="Times New Roman MT"/>
                  <a:sym typeface="Times New Roman MT"/>
                </a:rPr>
                <a:t> occurring in Virginia.</a:t>
              </a:r>
            </a:p>
            <a:p>
              <a:pPr algn="l">
                <a:lnSpc>
                  <a:spcPts val="2029"/>
                </a:lnSpc>
              </a:pP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83701" y="3743099"/>
            <a:ext cx="3369862" cy="2222990"/>
          </a:xfrm>
          <a:custGeom>
            <a:avLst/>
            <a:gdLst/>
            <a:ahLst/>
            <a:cxnLst/>
            <a:rect r="r" b="b" t="t" l="l"/>
            <a:pathLst>
              <a:path h="2222990" w="3369862">
                <a:moveTo>
                  <a:pt x="0" y="0"/>
                </a:moveTo>
                <a:lnTo>
                  <a:pt x="3369862" y="0"/>
                </a:lnTo>
                <a:lnTo>
                  <a:pt x="3369862" y="2222990"/>
                </a:lnTo>
                <a:lnTo>
                  <a:pt x="0" y="2222990"/>
                </a:lnTo>
                <a:lnTo>
                  <a:pt x="0" y="0"/>
                </a:lnTo>
                <a:close/>
              </a:path>
            </a:pathLst>
          </a:custGeom>
          <a:blipFill>
            <a:blip r:embed="rId2"/>
            <a:stretch>
              <a:fillRect l="0" t="-530" r="0" b="-530"/>
            </a:stretch>
          </a:blipFill>
        </p:spPr>
      </p:sp>
      <p:grpSp>
        <p:nvGrpSpPr>
          <p:cNvPr name="Group 3" id="3"/>
          <p:cNvGrpSpPr/>
          <p:nvPr/>
        </p:nvGrpSpPr>
        <p:grpSpPr>
          <a:xfrm rot="0">
            <a:off x="793931" y="3743099"/>
            <a:ext cx="273599" cy="2222990"/>
            <a:chOff x="0" y="0"/>
            <a:chExt cx="160553" cy="1304494"/>
          </a:xfrm>
        </p:grpSpPr>
        <p:sp>
          <p:nvSpPr>
            <p:cNvPr name="Freeform 4" id="4"/>
            <p:cNvSpPr/>
            <p:nvPr/>
          </p:nvSpPr>
          <p:spPr>
            <a:xfrm flipH="false" flipV="false" rot="0">
              <a:off x="0" y="0"/>
              <a:ext cx="160553" cy="1304494"/>
            </a:xfrm>
            <a:custGeom>
              <a:avLst/>
              <a:gdLst/>
              <a:ahLst/>
              <a:cxnLst/>
              <a:rect r="r" b="b" t="t" l="l"/>
              <a:pathLst>
                <a:path h="1304494" w="160553">
                  <a:moveTo>
                    <a:pt x="0" y="0"/>
                  </a:moveTo>
                  <a:lnTo>
                    <a:pt x="160553" y="0"/>
                  </a:lnTo>
                  <a:lnTo>
                    <a:pt x="160553" y="1304494"/>
                  </a:lnTo>
                  <a:lnTo>
                    <a:pt x="0" y="1304494"/>
                  </a:lnTo>
                  <a:close/>
                </a:path>
              </a:pathLst>
            </a:custGeom>
            <a:solidFill>
              <a:srgbClr val="A9403B"/>
            </a:solidFill>
          </p:spPr>
        </p:sp>
        <p:sp>
          <p:nvSpPr>
            <p:cNvPr name="TextBox 5" id="5"/>
            <p:cNvSpPr txBox="true"/>
            <p:nvPr/>
          </p:nvSpPr>
          <p:spPr>
            <a:xfrm>
              <a:off x="0" y="-28575"/>
              <a:ext cx="160553" cy="1333069"/>
            </a:xfrm>
            <a:prstGeom prst="rect">
              <a:avLst/>
            </a:prstGeom>
          </p:spPr>
          <p:txBody>
            <a:bodyPr anchor="ctr" rtlCol="false" tIns="22800" lIns="22800" bIns="22800" rIns="22800"/>
            <a:lstStyle/>
            <a:p>
              <a:pPr algn="ctr">
                <a:lnSpc>
                  <a:spcPts val="1414"/>
                </a:lnSpc>
              </a:pPr>
            </a:p>
          </p:txBody>
        </p:sp>
      </p:grpSp>
      <p:grpSp>
        <p:nvGrpSpPr>
          <p:cNvPr name="Group 6" id="6"/>
          <p:cNvGrpSpPr/>
          <p:nvPr/>
        </p:nvGrpSpPr>
        <p:grpSpPr>
          <a:xfrm rot="0">
            <a:off x="793931" y="1349112"/>
            <a:ext cx="8118378" cy="2222989"/>
            <a:chOff x="0" y="0"/>
            <a:chExt cx="10824504" cy="2963985"/>
          </a:xfrm>
        </p:grpSpPr>
        <p:sp>
          <p:nvSpPr>
            <p:cNvPr name="Freeform 7" id="7"/>
            <p:cNvSpPr/>
            <p:nvPr/>
          </p:nvSpPr>
          <p:spPr>
            <a:xfrm flipH="false" flipV="false" rot="0">
              <a:off x="253027" y="0"/>
              <a:ext cx="4493149" cy="2963985"/>
            </a:xfrm>
            <a:custGeom>
              <a:avLst/>
              <a:gdLst/>
              <a:ahLst/>
              <a:cxnLst/>
              <a:rect r="r" b="b" t="t" l="l"/>
              <a:pathLst>
                <a:path h="2963985" w="4493149">
                  <a:moveTo>
                    <a:pt x="0" y="0"/>
                  </a:moveTo>
                  <a:lnTo>
                    <a:pt x="4493149" y="0"/>
                  </a:lnTo>
                  <a:lnTo>
                    <a:pt x="4493149" y="2963985"/>
                  </a:lnTo>
                  <a:lnTo>
                    <a:pt x="0" y="2963985"/>
                  </a:lnTo>
                  <a:lnTo>
                    <a:pt x="0" y="0"/>
                  </a:lnTo>
                  <a:close/>
                </a:path>
              </a:pathLst>
            </a:custGeom>
            <a:blipFill>
              <a:blip r:embed="rId3"/>
              <a:stretch>
                <a:fillRect l="0" t="-2456" r="0" b="-2456"/>
              </a:stretch>
            </a:blipFill>
          </p:spPr>
        </p:sp>
        <p:grpSp>
          <p:nvGrpSpPr>
            <p:cNvPr name="Group 8" id="8"/>
            <p:cNvGrpSpPr/>
            <p:nvPr/>
          </p:nvGrpSpPr>
          <p:grpSpPr>
            <a:xfrm rot="0">
              <a:off x="0" y="0"/>
              <a:ext cx="364798" cy="2963985"/>
              <a:chOff x="0" y="0"/>
              <a:chExt cx="160553" cy="1304494"/>
            </a:xfrm>
          </p:grpSpPr>
          <p:sp>
            <p:nvSpPr>
              <p:cNvPr name="Freeform 9" id="9"/>
              <p:cNvSpPr/>
              <p:nvPr/>
            </p:nvSpPr>
            <p:spPr>
              <a:xfrm flipH="false" flipV="false" rot="0">
                <a:off x="0" y="0"/>
                <a:ext cx="160553" cy="1304494"/>
              </a:xfrm>
              <a:custGeom>
                <a:avLst/>
                <a:gdLst/>
                <a:ahLst/>
                <a:cxnLst/>
                <a:rect r="r" b="b" t="t" l="l"/>
                <a:pathLst>
                  <a:path h="1304494" w="160553">
                    <a:moveTo>
                      <a:pt x="0" y="0"/>
                    </a:moveTo>
                    <a:lnTo>
                      <a:pt x="160553" y="0"/>
                    </a:lnTo>
                    <a:lnTo>
                      <a:pt x="160553" y="1304494"/>
                    </a:lnTo>
                    <a:lnTo>
                      <a:pt x="0" y="1304494"/>
                    </a:lnTo>
                    <a:close/>
                  </a:path>
                </a:pathLst>
              </a:custGeom>
              <a:solidFill>
                <a:srgbClr val="A9403B"/>
              </a:solidFill>
            </p:spPr>
          </p:sp>
          <p:sp>
            <p:nvSpPr>
              <p:cNvPr name="TextBox 10" id="10"/>
              <p:cNvSpPr txBox="true"/>
              <p:nvPr/>
            </p:nvSpPr>
            <p:spPr>
              <a:xfrm>
                <a:off x="0" y="-28575"/>
                <a:ext cx="160553" cy="1333069"/>
              </a:xfrm>
              <a:prstGeom prst="rect">
                <a:avLst/>
              </a:prstGeom>
            </p:spPr>
            <p:txBody>
              <a:bodyPr anchor="ctr" rtlCol="false" tIns="22800" lIns="22800" bIns="22800" rIns="22800"/>
              <a:lstStyle/>
              <a:p>
                <a:pPr algn="ctr">
                  <a:lnSpc>
                    <a:spcPts val="1414"/>
                  </a:lnSpc>
                </a:pPr>
              </a:p>
            </p:txBody>
          </p:sp>
        </p:grpSp>
        <p:sp>
          <p:nvSpPr>
            <p:cNvPr name="TextBox 11" id="11"/>
            <p:cNvSpPr txBox="true"/>
            <p:nvPr/>
          </p:nvSpPr>
          <p:spPr>
            <a:xfrm rot="0">
              <a:off x="5230026" y="438990"/>
              <a:ext cx="4536056" cy="322375"/>
            </a:xfrm>
            <a:prstGeom prst="rect">
              <a:avLst/>
            </a:prstGeom>
          </p:spPr>
          <p:txBody>
            <a:bodyPr anchor="t" rtlCol="false" tIns="0" lIns="0" bIns="0" rIns="0">
              <a:spAutoFit/>
            </a:bodyPr>
            <a:lstStyle/>
            <a:p>
              <a:pPr algn="l">
                <a:lnSpc>
                  <a:spcPts val="2000"/>
                </a:lnSpc>
                <a:spcBef>
                  <a:spcPct val="0"/>
                </a:spcBef>
              </a:pPr>
              <a:r>
                <a:rPr lang="en-US" b="true" sz="1428" spc="142">
                  <a:solidFill>
                    <a:srgbClr val="A9403B"/>
                  </a:solidFill>
                  <a:latin typeface="Brandon Grotesque Bold"/>
                  <a:ea typeface="Brandon Grotesque Bold"/>
                  <a:cs typeface="Brandon Grotesque Bold"/>
                  <a:sym typeface="Brandon Grotesque Bold"/>
                </a:rPr>
                <a:t>COUNTLESS MORE DEATHS</a:t>
              </a:r>
            </a:p>
          </p:txBody>
        </p:sp>
        <p:sp>
          <p:nvSpPr>
            <p:cNvPr name="TextBox 12" id="12"/>
            <p:cNvSpPr txBox="true"/>
            <p:nvPr/>
          </p:nvSpPr>
          <p:spPr>
            <a:xfrm rot="0">
              <a:off x="5230026" y="789043"/>
              <a:ext cx="5594478" cy="1697853"/>
            </a:xfrm>
            <a:prstGeom prst="rect">
              <a:avLst/>
            </a:prstGeom>
          </p:spPr>
          <p:txBody>
            <a:bodyPr anchor="t" rtlCol="false" tIns="0" lIns="0" bIns="0" rIns="0">
              <a:spAutoFit/>
            </a:bodyPr>
            <a:lstStyle/>
            <a:p>
              <a:pPr algn="l">
                <a:lnSpc>
                  <a:spcPts val="2025"/>
                </a:lnSpc>
              </a:pPr>
              <a:r>
                <a:rPr lang="en-US" sz="1250" spc="75">
                  <a:solidFill>
                    <a:srgbClr val="000000"/>
                  </a:solidFill>
                  <a:latin typeface="Times New Roman MT"/>
                  <a:ea typeface="Times New Roman MT"/>
                  <a:cs typeface="Times New Roman MT"/>
                  <a:sym typeface="Times New Roman MT"/>
                </a:rPr>
                <a:t>Virginia sa</a:t>
              </a:r>
              <a:r>
                <a:rPr lang="en-US" sz="1250" spc="75">
                  <a:solidFill>
                    <a:srgbClr val="000000"/>
                  </a:solidFill>
                  <a:latin typeface="Times New Roman MT"/>
                  <a:ea typeface="Times New Roman MT"/>
                  <a:cs typeface="Times New Roman MT"/>
                  <a:sym typeface="Times New Roman MT"/>
                </a:rPr>
                <a:t>w o</a:t>
              </a:r>
              <a:r>
                <a:rPr lang="en-US" sz="1250" spc="75" b="true">
                  <a:solidFill>
                    <a:srgbClr val="000000"/>
                  </a:solidFill>
                  <a:latin typeface="Times New Roman MT Bold"/>
                  <a:ea typeface="Times New Roman MT Bold"/>
                  <a:cs typeface="Times New Roman MT Bold"/>
                  <a:sym typeface="Times New Roman MT Bold"/>
                </a:rPr>
                <a:t>ver 35,000 children die in 2023 from abortion</a:t>
              </a:r>
              <a:r>
                <a:rPr lang="en-US" sz="1250" spc="75">
                  <a:solidFill>
                    <a:srgbClr val="000000"/>
                  </a:solidFill>
                  <a:latin typeface="Times New Roman MT"/>
                  <a:ea typeface="Times New Roman MT"/>
                  <a:cs typeface="Times New Roman MT"/>
                  <a:sym typeface="Times New Roman MT"/>
                </a:rPr>
                <a:t>, and Virginia’s annual volume of </a:t>
              </a:r>
              <a:r>
                <a:rPr lang="en-US" sz="1250" spc="75" b="true">
                  <a:solidFill>
                    <a:srgbClr val="000000"/>
                  </a:solidFill>
                  <a:latin typeface="Times New Roman MT Bold"/>
                  <a:ea typeface="Times New Roman MT Bold"/>
                  <a:cs typeface="Times New Roman MT Bold"/>
                  <a:sym typeface="Times New Roman MT Bold"/>
                </a:rPr>
                <a:t>abortions grew 103% in the past 6 years.</a:t>
              </a:r>
              <a:r>
                <a:rPr lang="en-US" sz="1250" spc="75">
                  <a:solidFill>
                    <a:srgbClr val="000000"/>
                  </a:solidFill>
                  <a:latin typeface="Times New Roman MT"/>
                  <a:ea typeface="Times New Roman MT"/>
                  <a:cs typeface="Times New Roman MT"/>
                  <a:sym typeface="Times New Roman MT"/>
                </a:rPr>
                <a:t> With no restrictions, </a:t>
              </a:r>
            </a:p>
            <a:p>
              <a:pPr algn="l">
                <a:lnSpc>
                  <a:spcPts val="2025"/>
                </a:lnSpc>
              </a:pPr>
              <a:r>
                <a:rPr lang="en-US" sz="1250" spc="75">
                  <a:solidFill>
                    <a:srgbClr val="000000"/>
                  </a:solidFill>
                  <a:latin typeface="Times New Roman MT"/>
                  <a:ea typeface="Times New Roman MT"/>
                  <a:cs typeface="Times New Roman MT"/>
                  <a:sym typeface="Times New Roman MT"/>
                </a:rPr>
                <a:t>no limits and no life-saving measures, the lives lost will only increase.</a:t>
              </a:r>
            </a:p>
          </p:txBody>
        </p:sp>
      </p:grpSp>
      <p:sp>
        <p:nvSpPr>
          <p:cNvPr name="TextBox 13" id="13"/>
          <p:cNvSpPr txBox="true"/>
          <p:nvPr/>
        </p:nvSpPr>
        <p:spPr>
          <a:xfrm rot="0">
            <a:off x="4716450" y="4062817"/>
            <a:ext cx="3402042" cy="251306"/>
          </a:xfrm>
          <a:prstGeom prst="rect">
            <a:avLst/>
          </a:prstGeom>
        </p:spPr>
        <p:txBody>
          <a:bodyPr anchor="t" rtlCol="false" tIns="0" lIns="0" bIns="0" rIns="0">
            <a:spAutoFit/>
          </a:bodyPr>
          <a:lstStyle/>
          <a:p>
            <a:pPr algn="l">
              <a:lnSpc>
                <a:spcPts val="2000"/>
              </a:lnSpc>
              <a:spcBef>
                <a:spcPct val="0"/>
              </a:spcBef>
            </a:pPr>
            <a:r>
              <a:rPr lang="en-US" b="true" sz="1428" spc="142">
                <a:solidFill>
                  <a:srgbClr val="A9403B"/>
                </a:solidFill>
                <a:latin typeface="Brandon Grotesque Bold"/>
                <a:ea typeface="Brandon Grotesque Bold"/>
                <a:cs typeface="Brandon Grotesque Bold"/>
                <a:sym typeface="Brandon Grotesque Bold"/>
              </a:rPr>
              <a:t>EXPLOITATION OF EMBRYOS</a:t>
            </a:r>
          </a:p>
        </p:txBody>
      </p:sp>
      <p:sp>
        <p:nvSpPr>
          <p:cNvPr name="TextBox 14" id="14"/>
          <p:cNvSpPr txBox="true"/>
          <p:nvPr/>
        </p:nvSpPr>
        <p:spPr>
          <a:xfrm rot="0">
            <a:off x="4716450" y="4313450"/>
            <a:ext cx="4195858" cy="1294821"/>
          </a:xfrm>
          <a:prstGeom prst="rect">
            <a:avLst/>
          </a:prstGeom>
        </p:spPr>
        <p:txBody>
          <a:bodyPr anchor="t" rtlCol="false" tIns="0" lIns="0" bIns="0" rIns="0">
            <a:spAutoFit/>
          </a:bodyPr>
          <a:lstStyle/>
          <a:p>
            <a:pPr algn="l">
              <a:lnSpc>
                <a:spcPts val="2025"/>
              </a:lnSpc>
            </a:pPr>
            <a:r>
              <a:rPr lang="en-US" sz="1250" spc="75">
                <a:solidFill>
                  <a:srgbClr val="000000"/>
                </a:solidFill>
                <a:latin typeface="Times New Roman MT"/>
                <a:ea typeface="Times New Roman MT"/>
                <a:cs typeface="Times New Roman MT"/>
                <a:sym typeface="Times New Roman MT"/>
              </a:rPr>
              <a:t>The open-ended and undefined phrase </a:t>
            </a:r>
            <a:r>
              <a:rPr lang="en-US" sz="1250" i="true" spc="75">
                <a:solidFill>
                  <a:srgbClr val="000000"/>
                </a:solidFill>
                <a:latin typeface="Times New Roman MT Italics"/>
                <a:ea typeface="Times New Roman MT Italics"/>
                <a:cs typeface="Times New Roman MT Italics"/>
                <a:sym typeface="Times New Roman MT Italics"/>
              </a:rPr>
              <a:t>“rep</a:t>
            </a:r>
            <a:r>
              <a:rPr lang="en-US" sz="1250" i="true" spc="75">
                <a:solidFill>
                  <a:srgbClr val="000000"/>
                </a:solidFill>
                <a:latin typeface="Times New Roman MT Italics"/>
                <a:ea typeface="Times New Roman MT Italics"/>
                <a:cs typeface="Times New Roman MT Italics"/>
                <a:sym typeface="Times New Roman MT Italics"/>
              </a:rPr>
              <a:t>roductive freedom”</a:t>
            </a:r>
            <a:r>
              <a:rPr lang="en-US" sz="1250" spc="75">
                <a:solidFill>
                  <a:srgbClr val="000000"/>
                </a:solidFill>
                <a:latin typeface="Times New Roman MT"/>
                <a:ea typeface="Times New Roman MT"/>
                <a:cs typeface="Times New Roman MT"/>
                <a:sym typeface="Times New Roman MT"/>
              </a:rPr>
              <a:t> would allow for the unregulated sale and purchase of human embryos, and unethical </a:t>
            </a:r>
          </a:p>
          <a:p>
            <a:pPr algn="l">
              <a:lnSpc>
                <a:spcPts val="2025"/>
              </a:lnSpc>
            </a:pPr>
            <a:r>
              <a:rPr lang="en-US" sz="1250" spc="75">
                <a:solidFill>
                  <a:srgbClr val="000000"/>
                </a:solidFill>
                <a:latin typeface="Times New Roman MT"/>
                <a:ea typeface="Times New Roman MT"/>
                <a:cs typeface="Times New Roman MT"/>
                <a:sym typeface="Times New Roman MT"/>
              </a:rPr>
              <a:t>research, commodifying human beings and leading to the exploitation of women.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925268" y="1654818"/>
            <a:ext cx="11604136" cy="455219"/>
            <a:chOff x="0" y="0"/>
            <a:chExt cx="15472182" cy="606959"/>
          </a:xfrm>
        </p:grpSpPr>
        <p:grpSp>
          <p:nvGrpSpPr>
            <p:cNvPr name="Group 3" id="3"/>
            <p:cNvGrpSpPr/>
            <p:nvPr/>
          </p:nvGrpSpPr>
          <p:grpSpPr>
            <a:xfrm rot="0">
              <a:off x="0" y="0"/>
              <a:ext cx="15472182" cy="606959"/>
              <a:chOff x="0" y="0"/>
              <a:chExt cx="5620263" cy="220478"/>
            </a:xfrm>
          </p:grpSpPr>
          <p:sp>
            <p:nvSpPr>
              <p:cNvPr name="Freeform 4" id="4"/>
              <p:cNvSpPr/>
              <p:nvPr/>
            </p:nvSpPr>
            <p:spPr>
              <a:xfrm flipH="false" flipV="false" rot="0">
                <a:off x="0" y="0"/>
                <a:ext cx="5620263" cy="220478"/>
              </a:xfrm>
              <a:custGeom>
                <a:avLst/>
                <a:gdLst/>
                <a:ahLst/>
                <a:cxnLst/>
                <a:rect r="r" b="b" t="t" l="l"/>
                <a:pathLst>
                  <a:path h="220478" w="5620263">
                    <a:moveTo>
                      <a:pt x="0" y="0"/>
                    </a:moveTo>
                    <a:lnTo>
                      <a:pt x="5620263" y="0"/>
                    </a:lnTo>
                    <a:lnTo>
                      <a:pt x="5620263" y="220478"/>
                    </a:lnTo>
                    <a:lnTo>
                      <a:pt x="0" y="220478"/>
                    </a:lnTo>
                    <a:close/>
                  </a:path>
                </a:pathLst>
              </a:custGeom>
              <a:solidFill>
                <a:srgbClr val="415E74"/>
              </a:solidFill>
            </p:spPr>
          </p:sp>
          <p:sp>
            <p:nvSpPr>
              <p:cNvPr name="TextBox 5" id="5"/>
              <p:cNvSpPr txBox="true"/>
              <p:nvPr/>
            </p:nvSpPr>
            <p:spPr>
              <a:xfrm>
                <a:off x="0" y="-9525"/>
                <a:ext cx="5620263" cy="230003"/>
              </a:xfrm>
              <a:prstGeom prst="rect">
                <a:avLst/>
              </a:prstGeom>
            </p:spPr>
            <p:txBody>
              <a:bodyPr anchor="ctr" rtlCol="false" tIns="68553" lIns="68553" bIns="68553" rIns="68553"/>
              <a:lstStyle/>
              <a:p>
                <a:pPr algn="ctr">
                  <a:lnSpc>
                    <a:spcPts val="821"/>
                  </a:lnSpc>
                </a:pPr>
              </a:p>
            </p:txBody>
          </p:sp>
        </p:grpSp>
        <p:sp>
          <p:nvSpPr>
            <p:cNvPr name="TextBox 6" id="6"/>
            <p:cNvSpPr txBox="true"/>
            <p:nvPr/>
          </p:nvSpPr>
          <p:spPr>
            <a:xfrm rot="0">
              <a:off x="2057788" y="77680"/>
              <a:ext cx="11352953" cy="413500"/>
            </a:xfrm>
            <a:prstGeom prst="rect">
              <a:avLst/>
            </a:prstGeom>
          </p:spPr>
          <p:txBody>
            <a:bodyPr anchor="t" rtlCol="false" tIns="0" lIns="0" bIns="0" rIns="0">
              <a:spAutoFit/>
            </a:bodyPr>
            <a:lstStyle/>
            <a:p>
              <a:pPr algn="ctr">
                <a:lnSpc>
                  <a:spcPts val="2619"/>
                </a:lnSpc>
                <a:spcBef>
                  <a:spcPct val="0"/>
                </a:spcBef>
              </a:pPr>
              <a:r>
                <a:rPr lang="en-US" b="true" sz="1871" spc="299">
                  <a:solidFill>
                    <a:srgbClr val="FFFFFF"/>
                  </a:solidFill>
                  <a:latin typeface="Brandon Grotesque Bold"/>
                  <a:ea typeface="Brandon Grotesque Bold"/>
                  <a:cs typeface="Brandon Grotesque Bold"/>
                  <a:sym typeface="Brandon Grotesque Bold"/>
                </a:rPr>
                <a:t>TIMELINE</a:t>
              </a:r>
            </a:p>
          </p:txBody>
        </p:sp>
        <p:sp>
          <p:nvSpPr>
            <p:cNvPr name="TextBox 7" id="7"/>
            <p:cNvSpPr txBox="true"/>
            <p:nvPr/>
          </p:nvSpPr>
          <p:spPr>
            <a:xfrm rot="0">
              <a:off x="2153906" y="77680"/>
              <a:ext cx="11160778" cy="413500"/>
            </a:xfrm>
            <a:prstGeom prst="rect">
              <a:avLst/>
            </a:prstGeom>
          </p:spPr>
          <p:txBody>
            <a:bodyPr anchor="t" rtlCol="false" tIns="0" lIns="0" bIns="0" rIns="0">
              <a:spAutoFit/>
            </a:bodyPr>
            <a:lstStyle/>
            <a:p>
              <a:pPr algn="ctr">
                <a:lnSpc>
                  <a:spcPts val="2619"/>
                </a:lnSpc>
                <a:spcBef>
                  <a:spcPct val="0"/>
                </a:spcBef>
              </a:pPr>
              <a:r>
                <a:rPr lang="en-US" b="true" sz="1871" spc="299">
                  <a:solidFill>
                    <a:srgbClr val="FFFFFF"/>
                  </a:solidFill>
                  <a:latin typeface="Brandon Grotesque Bold"/>
                  <a:ea typeface="Brandon Grotesque Bold"/>
                  <a:cs typeface="Brandon Grotesque Bold"/>
                  <a:sym typeface="Brandon Grotesque Bold"/>
                </a:rPr>
                <a:t>TIMELINE</a:t>
              </a:r>
            </a:p>
          </p:txBody>
        </p:sp>
      </p:grpSp>
      <p:grpSp>
        <p:nvGrpSpPr>
          <p:cNvPr name="Group 8" id="8"/>
          <p:cNvGrpSpPr/>
          <p:nvPr/>
        </p:nvGrpSpPr>
        <p:grpSpPr>
          <a:xfrm rot="0">
            <a:off x="7397938" y="2168815"/>
            <a:ext cx="2092292" cy="4007487"/>
            <a:chOff x="0" y="0"/>
            <a:chExt cx="2789722" cy="5343316"/>
          </a:xfrm>
        </p:grpSpPr>
        <p:sp>
          <p:nvSpPr>
            <p:cNvPr name="AutoShape 9" id="9"/>
            <p:cNvSpPr/>
            <p:nvPr/>
          </p:nvSpPr>
          <p:spPr>
            <a:xfrm>
              <a:off x="1386293" y="0"/>
              <a:ext cx="0" cy="2863983"/>
            </a:xfrm>
            <a:prstGeom prst="line">
              <a:avLst/>
            </a:prstGeom>
            <a:ln cap="flat" w="25400">
              <a:solidFill>
                <a:srgbClr val="000000"/>
              </a:solidFill>
              <a:prstDash val="solid"/>
              <a:headEnd type="none" len="sm" w="sm"/>
              <a:tailEnd type="none" len="sm" w="sm"/>
            </a:ln>
          </p:spPr>
        </p:sp>
        <p:grpSp>
          <p:nvGrpSpPr>
            <p:cNvPr name="Group 10" id="10"/>
            <p:cNvGrpSpPr/>
            <p:nvPr/>
          </p:nvGrpSpPr>
          <p:grpSpPr>
            <a:xfrm rot="-5400000">
              <a:off x="1346361" y="1703411"/>
              <a:ext cx="52772" cy="2745493"/>
              <a:chOff x="0" y="0"/>
              <a:chExt cx="25517" cy="1327545"/>
            </a:xfrm>
          </p:grpSpPr>
          <p:sp>
            <p:nvSpPr>
              <p:cNvPr name="Freeform 11" id="11"/>
              <p:cNvSpPr/>
              <p:nvPr/>
            </p:nvSpPr>
            <p:spPr>
              <a:xfrm flipH="false" flipV="false" rot="0">
                <a:off x="0" y="0"/>
                <a:ext cx="25517" cy="1327545"/>
              </a:xfrm>
              <a:custGeom>
                <a:avLst/>
                <a:gdLst/>
                <a:ahLst/>
                <a:cxnLst/>
                <a:rect r="r" b="b" t="t" l="l"/>
                <a:pathLst>
                  <a:path h="1327545" w="25517">
                    <a:moveTo>
                      <a:pt x="0" y="0"/>
                    </a:moveTo>
                    <a:lnTo>
                      <a:pt x="25517" y="0"/>
                    </a:lnTo>
                    <a:lnTo>
                      <a:pt x="25517" y="1327545"/>
                    </a:lnTo>
                    <a:lnTo>
                      <a:pt x="0" y="1327545"/>
                    </a:lnTo>
                    <a:close/>
                  </a:path>
                </a:pathLst>
              </a:custGeom>
              <a:solidFill>
                <a:srgbClr val="415E74"/>
              </a:solidFill>
            </p:spPr>
          </p:sp>
          <p:sp>
            <p:nvSpPr>
              <p:cNvPr name="TextBox 12" id="12"/>
              <p:cNvSpPr txBox="true"/>
              <p:nvPr/>
            </p:nvSpPr>
            <p:spPr>
              <a:xfrm>
                <a:off x="0" y="-9525"/>
                <a:ext cx="25517" cy="1337070"/>
              </a:xfrm>
              <a:prstGeom prst="rect">
                <a:avLst/>
              </a:prstGeom>
            </p:spPr>
            <p:txBody>
              <a:bodyPr anchor="ctr" rtlCol="false" tIns="27467" lIns="27467" bIns="27467" rIns="27467"/>
              <a:lstStyle/>
              <a:p>
                <a:pPr algn="ctr">
                  <a:lnSpc>
                    <a:spcPts val="821"/>
                  </a:lnSpc>
                </a:pPr>
              </a:p>
            </p:txBody>
          </p:sp>
        </p:grpSp>
        <p:sp>
          <p:nvSpPr>
            <p:cNvPr name="TextBox 13" id="13"/>
            <p:cNvSpPr txBox="true"/>
            <p:nvPr/>
          </p:nvSpPr>
          <p:spPr>
            <a:xfrm rot="0">
              <a:off x="44229" y="4098331"/>
              <a:ext cx="2745493" cy="1244985"/>
            </a:xfrm>
            <a:prstGeom prst="rect">
              <a:avLst/>
            </a:prstGeom>
          </p:spPr>
          <p:txBody>
            <a:bodyPr anchor="t" rtlCol="false" tIns="0" lIns="0" bIns="0" rIns="0">
              <a:spAutoFit/>
            </a:bodyPr>
            <a:lstStyle/>
            <a:p>
              <a:pPr algn="l">
                <a:lnSpc>
                  <a:spcPts val="1483"/>
                </a:lnSpc>
              </a:pPr>
              <a:r>
                <a:rPr lang="en-US" sz="915" spc="54">
                  <a:solidFill>
                    <a:srgbClr val="000000"/>
                  </a:solidFill>
                  <a:latin typeface="Times New Roman MT"/>
                  <a:ea typeface="Times New Roman MT"/>
                  <a:cs typeface="Times New Roman MT"/>
                  <a:sym typeface="Times New Roman MT"/>
                </a:rPr>
                <a:t>• The bill as passed twice goes to the </a:t>
              </a:r>
            </a:p>
            <a:p>
              <a:pPr algn="l">
                <a:lnSpc>
                  <a:spcPts val="1483"/>
                </a:lnSpc>
              </a:pPr>
              <a:r>
                <a:rPr lang="en-US" sz="915" spc="54">
                  <a:solidFill>
                    <a:srgbClr val="FFFFFF"/>
                  </a:solidFill>
                  <a:latin typeface="Times New Roman MT"/>
                  <a:ea typeface="Times New Roman MT"/>
                  <a:cs typeface="Times New Roman MT"/>
                  <a:sym typeface="Times New Roman MT"/>
                </a:rPr>
                <a:t>• </a:t>
              </a:r>
              <a:r>
                <a:rPr lang="en-US" sz="915" spc="54">
                  <a:solidFill>
                    <a:srgbClr val="000000"/>
                  </a:solidFill>
                  <a:latin typeface="Times New Roman MT"/>
                  <a:ea typeface="Times New Roman MT"/>
                  <a:cs typeface="Times New Roman MT"/>
                  <a:sym typeface="Times New Roman MT"/>
                </a:rPr>
                <a:t>ballot for the people to decide.</a:t>
              </a:r>
            </a:p>
            <a:p>
              <a:pPr algn="l">
                <a:lnSpc>
                  <a:spcPts val="1483"/>
                </a:lnSpc>
              </a:pPr>
              <a:r>
                <a:rPr lang="en-US" sz="915" spc="54">
                  <a:solidFill>
                    <a:srgbClr val="000000"/>
                  </a:solidFill>
                  <a:latin typeface="Times New Roman MT"/>
                  <a:ea typeface="Times New Roman MT"/>
                  <a:cs typeface="Times New Roman MT"/>
                  <a:sym typeface="Times New Roman MT"/>
                </a:rPr>
                <a:t>• People vote yes/no to add the </a:t>
              </a:r>
            </a:p>
            <a:p>
              <a:pPr algn="l">
                <a:lnSpc>
                  <a:spcPts val="1483"/>
                </a:lnSpc>
              </a:pPr>
              <a:r>
                <a:rPr lang="en-US" sz="915" spc="54">
                  <a:solidFill>
                    <a:srgbClr val="FFFFFF"/>
                  </a:solidFill>
                  <a:latin typeface="Times New Roman MT"/>
                  <a:ea typeface="Times New Roman MT"/>
                  <a:cs typeface="Times New Roman MT"/>
                  <a:sym typeface="Times New Roman MT"/>
                </a:rPr>
                <a:t>• </a:t>
              </a:r>
              <a:r>
                <a:rPr lang="en-US" sz="915" spc="54">
                  <a:solidFill>
                    <a:srgbClr val="000000"/>
                  </a:solidFill>
                  <a:latin typeface="Times New Roman MT"/>
                  <a:ea typeface="Times New Roman MT"/>
                  <a:cs typeface="Times New Roman MT"/>
                  <a:sym typeface="Times New Roman MT"/>
                </a:rPr>
                <a:t>language to the state constitution.</a:t>
              </a:r>
            </a:p>
            <a:p>
              <a:pPr algn="l">
                <a:lnSpc>
                  <a:spcPts val="1483"/>
                </a:lnSpc>
              </a:pPr>
            </a:p>
          </p:txBody>
        </p:sp>
        <p:sp>
          <p:nvSpPr>
            <p:cNvPr name="TextBox 14" id="14"/>
            <p:cNvSpPr txBox="true"/>
            <p:nvPr/>
          </p:nvSpPr>
          <p:spPr>
            <a:xfrm rot="0">
              <a:off x="44229" y="3590251"/>
              <a:ext cx="2745493" cy="353683"/>
            </a:xfrm>
            <a:prstGeom prst="rect">
              <a:avLst/>
            </a:prstGeom>
          </p:spPr>
          <p:txBody>
            <a:bodyPr anchor="t" rtlCol="false" tIns="0" lIns="0" bIns="0" rIns="0">
              <a:spAutoFit/>
            </a:bodyPr>
            <a:lstStyle/>
            <a:p>
              <a:pPr algn="ctr">
                <a:lnSpc>
                  <a:spcPts val="2240"/>
                </a:lnSpc>
                <a:spcBef>
                  <a:spcPct val="0"/>
                </a:spcBef>
              </a:pPr>
              <a:r>
                <a:rPr lang="en-US" b="true" sz="1600" spc="240">
                  <a:solidFill>
                    <a:srgbClr val="A9403B"/>
                  </a:solidFill>
                  <a:latin typeface="Brandon Grotesque Bold"/>
                  <a:ea typeface="Brandon Grotesque Bold"/>
                  <a:cs typeface="Brandon Grotesque Bold"/>
                  <a:sym typeface="Brandon Grotesque Bold"/>
                </a:rPr>
                <a:t>BALLOT: </a:t>
              </a:r>
              <a:r>
                <a:rPr lang="en-US" sz="1600" spc="240">
                  <a:solidFill>
                    <a:srgbClr val="A9403B"/>
                  </a:solidFill>
                  <a:latin typeface="Brandon Grotesque"/>
                  <a:ea typeface="Brandon Grotesque"/>
                  <a:cs typeface="Brandon Grotesque"/>
                  <a:sym typeface="Brandon Grotesque"/>
                </a:rPr>
                <a:t>2026</a:t>
              </a:r>
            </a:p>
          </p:txBody>
        </p:sp>
        <p:sp>
          <p:nvSpPr>
            <p:cNvPr name="TextBox 15" id="15"/>
            <p:cNvSpPr txBox="true"/>
            <p:nvPr/>
          </p:nvSpPr>
          <p:spPr>
            <a:xfrm rot="0">
              <a:off x="279056" y="3266374"/>
              <a:ext cx="2275840" cy="209780"/>
            </a:xfrm>
            <a:prstGeom prst="rect">
              <a:avLst/>
            </a:prstGeom>
          </p:spPr>
          <p:txBody>
            <a:bodyPr anchor="t" rtlCol="false" tIns="0" lIns="0" bIns="0" rIns="0">
              <a:spAutoFit/>
            </a:bodyPr>
            <a:lstStyle/>
            <a:p>
              <a:pPr algn="ctr">
                <a:lnSpc>
                  <a:spcPts val="1356"/>
                </a:lnSpc>
                <a:spcBef>
                  <a:spcPct val="0"/>
                </a:spcBef>
              </a:pPr>
              <a:r>
                <a:rPr lang="en-US" sz="968" spc="145">
                  <a:solidFill>
                    <a:srgbClr val="A9403B"/>
                  </a:solidFill>
                  <a:latin typeface="Brandon Grotesque"/>
                  <a:ea typeface="Brandon Grotesque"/>
                  <a:cs typeface="Brandon Grotesque"/>
                  <a:sym typeface="Brandon Grotesque"/>
                </a:rPr>
                <a:t>STEP 04</a:t>
              </a:r>
            </a:p>
          </p:txBody>
        </p:sp>
      </p:grpSp>
      <p:grpSp>
        <p:nvGrpSpPr>
          <p:cNvPr name="Group 16" id="16"/>
          <p:cNvGrpSpPr/>
          <p:nvPr/>
        </p:nvGrpSpPr>
        <p:grpSpPr>
          <a:xfrm rot="0">
            <a:off x="263371" y="2167294"/>
            <a:ext cx="2132501" cy="2467056"/>
            <a:chOff x="0" y="0"/>
            <a:chExt cx="2843335" cy="3289408"/>
          </a:xfrm>
        </p:grpSpPr>
        <p:sp>
          <p:nvSpPr>
            <p:cNvPr name="AutoShape 17" id="17"/>
            <p:cNvSpPr/>
            <p:nvPr/>
          </p:nvSpPr>
          <p:spPr>
            <a:xfrm>
              <a:off x="1484135" y="0"/>
              <a:ext cx="0" cy="459447"/>
            </a:xfrm>
            <a:prstGeom prst="line">
              <a:avLst/>
            </a:prstGeom>
            <a:ln cap="flat" w="25400">
              <a:solidFill>
                <a:srgbClr val="000000"/>
              </a:solidFill>
              <a:prstDash val="solid"/>
              <a:headEnd type="none" len="sm" w="sm"/>
              <a:tailEnd type="none" len="sm" w="sm"/>
            </a:ln>
          </p:spPr>
        </p:sp>
        <p:grpSp>
          <p:nvGrpSpPr>
            <p:cNvPr name="Group 18" id="18"/>
            <p:cNvGrpSpPr/>
            <p:nvPr/>
          </p:nvGrpSpPr>
          <p:grpSpPr>
            <a:xfrm rot="-5400000">
              <a:off x="1399973" y="-701125"/>
              <a:ext cx="52772" cy="2745493"/>
              <a:chOff x="0" y="0"/>
              <a:chExt cx="25517" cy="1327545"/>
            </a:xfrm>
          </p:grpSpPr>
          <p:sp>
            <p:nvSpPr>
              <p:cNvPr name="Freeform 19" id="19"/>
              <p:cNvSpPr/>
              <p:nvPr/>
            </p:nvSpPr>
            <p:spPr>
              <a:xfrm flipH="false" flipV="false" rot="0">
                <a:off x="0" y="0"/>
                <a:ext cx="25517" cy="1327545"/>
              </a:xfrm>
              <a:custGeom>
                <a:avLst/>
                <a:gdLst/>
                <a:ahLst/>
                <a:cxnLst/>
                <a:rect r="r" b="b" t="t" l="l"/>
                <a:pathLst>
                  <a:path h="1327545" w="25517">
                    <a:moveTo>
                      <a:pt x="0" y="0"/>
                    </a:moveTo>
                    <a:lnTo>
                      <a:pt x="25517" y="0"/>
                    </a:lnTo>
                    <a:lnTo>
                      <a:pt x="25517" y="1327545"/>
                    </a:lnTo>
                    <a:lnTo>
                      <a:pt x="0" y="1327545"/>
                    </a:lnTo>
                    <a:close/>
                  </a:path>
                </a:pathLst>
              </a:custGeom>
              <a:solidFill>
                <a:srgbClr val="415E74"/>
              </a:solidFill>
            </p:spPr>
          </p:sp>
          <p:sp>
            <p:nvSpPr>
              <p:cNvPr name="TextBox 20" id="20"/>
              <p:cNvSpPr txBox="true"/>
              <p:nvPr/>
            </p:nvSpPr>
            <p:spPr>
              <a:xfrm>
                <a:off x="0" y="-9525"/>
                <a:ext cx="25517" cy="1337070"/>
              </a:xfrm>
              <a:prstGeom prst="rect">
                <a:avLst/>
              </a:prstGeom>
            </p:spPr>
            <p:txBody>
              <a:bodyPr anchor="ctr" rtlCol="false" tIns="27467" lIns="27467" bIns="27467" rIns="27467"/>
              <a:lstStyle/>
              <a:p>
                <a:pPr algn="ctr">
                  <a:lnSpc>
                    <a:spcPts val="821"/>
                  </a:lnSpc>
                </a:pPr>
              </a:p>
            </p:txBody>
          </p:sp>
        </p:grpSp>
        <p:sp>
          <p:nvSpPr>
            <p:cNvPr name="TextBox 21" id="21"/>
            <p:cNvSpPr txBox="true"/>
            <p:nvPr/>
          </p:nvSpPr>
          <p:spPr>
            <a:xfrm rot="0">
              <a:off x="97841" y="2044423"/>
              <a:ext cx="2745493" cy="1244985"/>
            </a:xfrm>
            <a:prstGeom prst="rect">
              <a:avLst/>
            </a:prstGeom>
          </p:spPr>
          <p:txBody>
            <a:bodyPr anchor="t" rtlCol="false" tIns="0" lIns="0" bIns="0" rIns="0">
              <a:spAutoFit/>
            </a:bodyPr>
            <a:lstStyle/>
            <a:p>
              <a:pPr algn="l">
                <a:lnSpc>
                  <a:spcPts val="1483"/>
                </a:lnSpc>
              </a:pPr>
              <a:r>
                <a:rPr lang="en-US" sz="915" spc="54">
                  <a:solidFill>
                    <a:srgbClr val="000000"/>
                  </a:solidFill>
                  <a:latin typeface="Times New Roman MT"/>
                  <a:ea typeface="Times New Roman MT"/>
                  <a:cs typeface="Times New Roman MT"/>
                  <a:sym typeface="Times New Roman MT"/>
                </a:rPr>
                <a:t>• The amendment has to be </a:t>
              </a:r>
            </a:p>
            <a:p>
              <a:pPr algn="l">
                <a:lnSpc>
                  <a:spcPts val="1483"/>
                </a:lnSpc>
              </a:pPr>
              <a:r>
                <a:rPr lang="en-US" sz="915" spc="54">
                  <a:solidFill>
                    <a:srgbClr val="FFFFFF"/>
                  </a:solidFill>
                  <a:latin typeface="Times New Roman MT"/>
                  <a:ea typeface="Times New Roman MT"/>
                  <a:cs typeface="Times New Roman MT"/>
                  <a:sym typeface="Times New Roman MT"/>
                </a:rPr>
                <a:t>• </a:t>
              </a:r>
              <a:r>
                <a:rPr lang="en-US" sz="915" spc="54">
                  <a:solidFill>
                    <a:srgbClr val="000000"/>
                  </a:solidFill>
                  <a:latin typeface="Times New Roman MT"/>
                  <a:ea typeface="Times New Roman MT"/>
                  <a:cs typeface="Times New Roman MT"/>
                  <a:sym typeface="Times New Roman MT"/>
                </a:rPr>
                <a:t>approved by both legislative </a:t>
              </a:r>
            </a:p>
            <a:p>
              <a:pPr algn="l">
                <a:lnSpc>
                  <a:spcPts val="1483"/>
                </a:lnSpc>
              </a:pPr>
              <a:r>
                <a:rPr lang="en-US" sz="915" spc="54">
                  <a:solidFill>
                    <a:srgbClr val="FFFFFF"/>
                  </a:solidFill>
                  <a:latin typeface="Times New Roman MT"/>
                  <a:ea typeface="Times New Roman MT"/>
                  <a:cs typeface="Times New Roman MT"/>
                  <a:sym typeface="Times New Roman MT"/>
                </a:rPr>
                <a:t>• </a:t>
              </a:r>
              <a:r>
                <a:rPr lang="en-US" sz="915" spc="54">
                  <a:solidFill>
                    <a:srgbClr val="000000"/>
                  </a:solidFill>
                  <a:latin typeface="Times New Roman MT"/>
                  <a:ea typeface="Times New Roman MT"/>
                  <a:cs typeface="Times New Roman MT"/>
                  <a:sym typeface="Times New Roman MT"/>
                </a:rPr>
                <a:t>chambers.</a:t>
              </a:r>
            </a:p>
            <a:p>
              <a:pPr algn="l">
                <a:lnSpc>
                  <a:spcPts val="1483"/>
                </a:lnSpc>
              </a:pPr>
              <a:r>
                <a:rPr lang="en-US" sz="915" spc="54">
                  <a:solidFill>
                    <a:srgbClr val="000000"/>
                  </a:solidFill>
                  <a:latin typeface="Times New Roman MT"/>
                  <a:ea typeface="Times New Roman MT"/>
                  <a:cs typeface="Times New Roman MT"/>
                  <a:sym typeface="Times New Roman MT"/>
                </a:rPr>
                <a:t>• A</a:t>
              </a:r>
              <a:r>
                <a:rPr lang="en-US" sz="915" spc="54">
                  <a:solidFill>
                    <a:srgbClr val="000000"/>
                  </a:solidFill>
                  <a:latin typeface="Times New Roman MT"/>
                  <a:ea typeface="Times New Roman MT"/>
                  <a:cs typeface="Times New Roman MT"/>
                  <a:sym typeface="Times New Roman MT"/>
                </a:rPr>
                <a:t>mendments cannot be vetoed by </a:t>
              </a:r>
            </a:p>
            <a:p>
              <a:pPr algn="l">
                <a:lnSpc>
                  <a:spcPts val="1483"/>
                </a:lnSpc>
              </a:pPr>
              <a:r>
                <a:rPr lang="en-US" sz="915" spc="54">
                  <a:solidFill>
                    <a:srgbClr val="FFFFFF"/>
                  </a:solidFill>
                  <a:latin typeface="Times New Roman MT"/>
                  <a:ea typeface="Times New Roman MT"/>
                  <a:cs typeface="Times New Roman MT"/>
                  <a:sym typeface="Times New Roman MT"/>
                </a:rPr>
                <a:t>• </a:t>
              </a:r>
              <a:r>
                <a:rPr lang="en-US" sz="915" spc="54">
                  <a:solidFill>
                    <a:srgbClr val="000000"/>
                  </a:solidFill>
                  <a:latin typeface="Times New Roman MT"/>
                  <a:ea typeface="Times New Roman MT"/>
                  <a:cs typeface="Times New Roman MT"/>
                  <a:sym typeface="Times New Roman MT"/>
                </a:rPr>
                <a:t>the governor.</a:t>
              </a:r>
            </a:p>
          </p:txBody>
        </p:sp>
        <p:sp>
          <p:nvSpPr>
            <p:cNvPr name="TextBox 22" id="22"/>
            <p:cNvSpPr txBox="true"/>
            <p:nvPr/>
          </p:nvSpPr>
          <p:spPr>
            <a:xfrm rot="0">
              <a:off x="97841" y="1185715"/>
              <a:ext cx="2745493" cy="732978"/>
            </a:xfrm>
            <a:prstGeom prst="rect">
              <a:avLst/>
            </a:prstGeom>
          </p:spPr>
          <p:txBody>
            <a:bodyPr anchor="t" rtlCol="false" tIns="0" lIns="0" bIns="0" rIns="0">
              <a:spAutoFit/>
            </a:bodyPr>
            <a:lstStyle/>
            <a:p>
              <a:pPr algn="ctr">
                <a:lnSpc>
                  <a:spcPts val="2240"/>
                </a:lnSpc>
              </a:pPr>
              <a:r>
                <a:rPr lang="en-US" b="true" sz="1600" spc="240">
                  <a:solidFill>
                    <a:srgbClr val="A9403B"/>
                  </a:solidFill>
                  <a:latin typeface="Brandon Grotesque Bold"/>
                  <a:ea typeface="Brandon Grotesque Bold"/>
                  <a:cs typeface="Brandon Grotesque Bold"/>
                  <a:sym typeface="Brandon Grotesque Bold"/>
                </a:rPr>
                <a:t>FIRST</a:t>
              </a:r>
            </a:p>
            <a:p>
              <a:pPr algn="ctr">
                <a:lnSpc>
                  <a:spcPts val="2240"/>
                </a:lnSpc>
                <a:spcBef>
                  <a:spcPct val="0"/>
                </a:spcBef>
              </a:pPr>
              <a:r>
                <a:rPr lang="en-US" b="true" sz="1600" spc="240">
                  <a:solidFill>
                    <a:srgbClr val="A9403B"/>
                  </a:solidFill>
                  <a:latin typeface="Brandon Grotesque Bold"/>
                  <a:ea typeface="Brandon Grotesque Bold"/>
                  <a:cs typeface="Brandon Grotesque Bold"/>
                  <a:sym typeface="Brandon Grotesque Bold"/>
                </a:rPr>
                <a:t>SESSION: </a:t>
              </a:r>
              <a:r>
                <a:rPr lang="en-US" sz="1600" spc="240">
                  <a:solidFill>
                    <a:srgbClr val="A9403B"/>
                  </a:solidFill>
                  <a:latin typeface="Brandon Grotesque"/>
                  <a:ea typeface="Brandon Grotesque"/>
                  <a:cs typeface="Brandon Grotesque"/>
                  <a:sym typeface="Brandon Grotesque"/>
                </a:rPr>
                <a:t>2025</a:t>
              </a:r>
            </a:p>
          </p:txBody>
        </p:sp>
        <p:sp>
          <p:nvSpPr>
            <p:cNvPr name="AutoShape 23" id="23"/>
            <p:cNvSpPr/>
            <p:nvPr/>
          </p:nvSpPr>
          <p:spPr>
            <a:xfrm>
              <a:off x="16562" y="2933855"/>
              <a:ext cx="2826773" cy="0"/>
            </a:xfrm>
            <a:prstGeom prst="line">
              <a:avLst/>
            </a:prstGeom>
            <a:ln cap="flat" w="12700">
              <a:solidFill>
                <a:srgbClr val="000000"/>
              </a:solidFill>
              <a:prstDash val="solid"/>
              <a:headEnd type="none" len="sm" w="sm"/>
              <a:tailEnd type="none" len="sm" w="sm"/>
            </a:ln>
          </p:spPr>
        </p:sp>
        <p:sp>
          <p:nvSpPr>
            <p:cNvPr name="AutoShape 24" id="24"/>
            <p:cNvSpPr/>
            <p:nvPr/>
          </p:nvSpPr>
          <p:spPr>
            <a:xfrm>
              <a:off x="16562" y="3186726"/>
              <a:ext cx="1343487" cy="0"/>
            </a:xfrm>
            <a:prstGeom prst="line">
              <a:avLst/>
            </a:prstGeom>
            <a:ln cap="flat" w="12700">
              <a:solidFill>
                <a:srgbClr val="000000"/>
              </a:solidFill>
              <a:prstDash val="solid"/>
              <a:headEnd type="none" len="sm" w="sm"/>
              <a:tailEnd type="none" len="sm" w="sm"/>
            </a:ln>
          </p:spPr>
        </p:sp>
        <p:sp>
          <p:nvSpPr>
            <p:cNvPr name="AutoShape 25" id="25"/>
            <p:cNvSpPr/>
            <p:nvPr/>
          </p:nvSpPr>
          <p:spPr>
            <a:xfrm>
              <a:off x="0" y="2683242"/>
              <a:ext cx="1136095" cy="0"/>
            </a:xfrm>
            <a:prstGeom prst="line">
              <a:avLst/>
            </a:prstGeom>
            <a:ln cap="flat" w="12700">
              <a:solidFill>
                <a:srgbClr val="000000"/>
              </a:solidFill>
              <a:prstDash val="solid"/>
              <a:headEnd type="none" len="sm" w="sm"/>
              <a:tailEnd type="none" len="sm" w="sm"/>
            </a:ln>
          </p:spPr>
        </p:sp>
        <p:sp>
          <p:nvSpPr>
            <p:cNvPr name="AutoShape 26" id="26"/>
            <p:cNvSpPr/>
            <p:nvPr/>
          </p:nvSpPr>
          <p:spPr>
            <a:xfrm>
              <a:off x="0" y="2448288"/>
              <a:ext cx="2427749" cy="0"/>
            </a:xfrm>
            <a:prstGeom prst="line">
              <a:avLst/>
            </a:prstGeom>
            <a:ln cap="flat" w="12700">
              <a:solidFill>
                <a:srgbClr val="000000"/>
              </a:solidFill>
              <a:prstDash val="solid"/>
              <a:headEnd type="none" len="sm" w="sm"/>
              <a:tailEnd type="none" len="sm" w="sm"/>
            </a:ln>
          </p:spPr>
        </p:sp>
        <p:sp>
          <p:nvSpPr>
            <p:cNvPr name="AutoShape 27" id="27"/>
            <p:cNvSpPr/>
            <p:nvPr/>
          </p:nvSpPr>
          <p:spPr>
            <a:xfrm>
              <a:off x="0" y="2181797"/>
              <a:ext cx="2314860" cy="0"/>
            </a:xfrm>
            <a:prstGeom prst="line">
              <a:avLst/>
            </a:prstGeom>
            <a:ln cap="flat" w="12700">
              <a:solidFill>
                <a:srgbClr val="000000"/>
              </a:solidFill>
              <a:prstDash val="solid"/>
              <a:headEnd type="none" len="sm" w="sm"/>
              <a:tailEnd type="none" len="sm" w="sm"/>
            </a:ln>
          </p:spPr>
        </p:sp>
        <p:sp>
          <p:nvSpPr>
            <p:cNvPr name="AutoShape 28" id="28"/>
            <p:cNvSpPr/>
            <p:nvPr/>
          </p:nvSpPr>
          <p:spPr>
            <a:xfrm>
              <a:off x="202521" y="1758259"/>
              <a:ext cx="2536134" cy="0"/>
            </a:xfrm>
            <a:prstGeom prst="line">
              <a:avLst/>
            </a:prstGeom>
            <a:ln cap="flat" w="12700">
              <a:solidFill>
                <a:srgbClr val="000000"/>
              </a:solidFill>
              <a:prstDash val="solid"/>
              <a:headEnd type="none" len="sm" w="sm"/>
              <a:tailEnd type="none" len="sm" w="sm"/>
            </a:ln>
          </p:spPr>
        </p:sp>
        <p:sp>
          <p:nvSpPr>
            <p:cNvPr name="AutoShape 29" id="29"/>
            <p:cNvSpPr/>
            <p:nvPr/>
          </p:nvSpPr>
          <p:spPr>
            <a:xfrm>
              <a:off x="798302" y="1380231"/>
              <a:ext cx="1344572" cy="0"/>
            </a:xfrm>
            <a:prstGeom prst="line">
              <a:avLst/>
            </a:prstGeom>
            <a:ln cap="flat" w="12700">
              <a:solidFill>
                <a:srgbClr val="000000"/>
              </a:solidFill>
              <a:prstDash val="solid"/>
              <a:headEnd type="none" len="sm" w="sm"/>
              <a:tailEnd type="none" len="sm" w="sm"/>
            </a:ln>
          </p:spPr>
        </p:sp>
        <p:sp>
          <p:nvSpPr>
            <p:cNvPr name="TextBox 30" id="30"/>
            <p:cNvSpPr txBox="true"/>
            <p:nvPr/>
          </p:nvSpPr>
          <p:spPr>
            <a:xfrm rot="0">
              <a:off x="332668" y="861838"/>
              <a:ext cx="2275840" cy="209780"/>
            </a:xfrm>
            <a:prstGeom prst="rect">
              <a:avLst/>
            </a:prstGeom>
          </p:spPr>
          <p:txBody>
            <a:bodyPr anchor="t" rtlCol="false" tIns="0" lIns="0" bIns="0" rIns="0">
              <a:spAutoFit/>
            </a:bodyPr>
            <a:lstStyle/>
            <a:p>
              <a:pPr algn="ctr">
                <a:lnSpc>
                  <a:spcPts val="1356"/>
                </a:lnSpc>
                <a:spcBef>
                  <a:spcPct val="0"/>
                </a:spcBef>
              </a:pPr>
              <a:r>
                <a:rPr lang="en-US" sz="968" spc="145">
                  <a:solidFill>
                    <a:srgbClr val="A9403B"/>
                  </a:solidFill>
                  <a:latin typeface="Brandon Grotesque"/>
                  <a:ea typeface="Brandon Grotesque"/>
                  <a:cs typeface="Brandon Grotesque"/>
                  <a:sym typeface="Brandon Grotesque"/>
                </a:rPr>
                <a:t>STEP 01</a:t>
              </a:r>
            </a:p>
          </p:txBody>
        </p:sp>
      </p:grpSp>
      <p:sp>
        <p:nvSpPr>
          <p:cNvPr name="Freeform 31" id="31"/>
          <p:cNvSpPr/>
          <p:nvPr/>
        </p:nvSpPr>
        <p:spPr>
          <a:xfrm flipH="false" flipV="false" rot="0">
            <a:off x="-113638" y="-108133"/>
            <a:ext cx="9980779" cy="1571752"/>
          </a:xfrm>
          <a:custGeom>
            <a:avLst/>
            <a:gdLst/>
            <a:ahLst/>
            <a:cxnLst/>
            <a:rect r="r" b="b" t="t" l="l"/>
            <a:pathLst>
              <a:path h="1571752" w="9980779">
                <a:moveTo>
                  <a:pt x="0" y="0"/>
                </a:moveTo>
                <a:lnTo>
                  <a:pt x="9980778" y="0"/>
                </a:lnTo>
                <a:lnTo>
                  <a:pt x="9980778" y="1571752"/>
                </a:lnTo>
                <a:lnTo>
                  <a:pt x="0" y="1571752"/>
                </a:lnTo>
                <a:lnTo>
                  <a:pt x="0" y="0"/>
                </a:lnTo>
                <a:close/>
              </a:path>
            </a:pathLst>
          </a:custGeom>
          <a:blipFill>
            <a:blip r:embed="rId2"/>
            <a:stretch>
              <a:fillRect l="0" t="-72977" r="0" b="-250362"/>
            </a:stretch>
          </a:blipFill>
        </p:spPr>
      </p:sp>
      <p:grpSp>
        <p:nvGrpSpPr>
          <p:cNvPr name="Group 32" id="32"/>
          <p:cNvGrpSpPr/>
          <p:nvPr/>
        </p:nvGrpSpPr>
        <p:grpSpPr>
          <a:xfrm rot="0">
            <a:off x="-113638" y="-108133"/>
            <a:ext cx="9980779" cy="1581976"/>
            <a:chOff x="0" y="0"/>
            <a:chExt cx="4830462" cy="765639"/>
          </a:xfrm>
        </p:grpSpPr>
        <p:sp>
          <p:nvSpPr>
            <p:cNvPr name="Freeform 33" id="33"/>
            <p:cNvSpPr/>
            <p:nvPr/>
          </p:nvSpPr>
          <p:spPr>
            <a:xfrm flipH="false" flipV="false" rot="0">
              <a:off x="0" y="0"/>
              <a:ext cx="4830462" cy="765639"/>
            </a:xfrm>
            <a:custGeom>
              <a:avLst/>
              <a:gdLst/>
              <a:ahLst/>
              <a:cxnLst/>
              <a:rect r="r" b="b" t="t" l="l"/>
              <a:pathLst>
                <a:path h="765639" w="4830462">
                  <a:moveTo>
                    <a:pt x="0" y="0"/>
                  </a:moveTo>
                  <a:lnTo>
                    <a:pt x="4830462" y="0"/>
                  </a:lnTo>
                  <a:lnTo>
                    <a:pt x="4830462" y="765639"/>
                  </a:lnTo>
                  <a:lnTo>
                    <a:pt x="0" y="765639"/>
                  </a:lnTo>
                  <a:close/>
                </a:path>
              </a:pathLst>
            </a:custGeom>
            <a:solidFill>
              <a:srgbClr val="E4E4E4">
                <a:alpha val="89804"/>
              </a:srgbClr>
            </a:solidFill>
          </p:spPr>
        </p:sp>
        <p:sp>
          <p:nvSpPr>
            <p:cNvPr name="TextBox 34" id="34"/>
            <p:cNvSpPr txBox="true"/>
            <p:nvPr/>
          </p:nvSpPr>
          <p:spPr>
            <a:xfrm>
              <a:off x="0" y="-19050"/>
              <a:ext cx="4830462" cy="784689"/>
            </a:xfrm>
            <a:prstGeom prst="rect">
              <a:avLst/>
            </a:prstGeom>
          </p:spPr>
          <p:txBody>
            <a:bodyPr anchor="ctr" rtlCol="false" tIns="40104" lIns="40104" bIns="40104" rIns="40104"/>
            <a:lstStyle/>
            <a:p>
              <a:pPr algn="ctr">
                <a:lnSpc>
                  <a:spcPts val="1119"/>
                </a:lnSpc>
                <a:spcBef>
                  <a:spcPct val="0"/>
                </a:spcBef>
              </a:pPr>
            </a:p>
          </p:txBody>
        </p:sp>
      </p:grpSp>
      <p:sp>
        <p:nvSpPr>
          <p:cNvPr name="TextBox 35" id="35"/>
          <p:cNvSpPr txBox="true"/>
          <p:nvPr/>
        </p:nvSpPr>
        <p:spPr>
          <a:xfrm rot="0">
            <a:off x="3899497" y="202588"/>
            <a:ext cx="2377642" cy="489675"/>
          </a:xfrm>
          <a:prstGeom prst="rect">
            <a:avLst/>
          </a:prstGeom>
        </p:spPr>
        <p:txBody>
          <a:bodyPr anchor="t" rtlCol="false" tIns="0" lIns="0" bIns="0" rIns="0">
            <a:spAutoFit/>
          </a:bodyPr>
          <a:lstStyle/>
          <a:p>
            <a:pPr algn="r">
              <a:lnSpc>
                <a:spcPts val="4075"/>
              </a:lnSpc>
              <a:spcBef>
                <a:spcPct val="0"/>
              </a:spcBef>
            </a:pPr>
            <a:r>
              <a:rPr lang="en-US" b="true" sz="2910" spc="291">
                <a:solidFill>
                  <a:srgbClr val="000000"/>
                </a:solidFill>
                <a:latin typeface="Brandon Grotesque Heavy"/>
                <a:ea typeface="Brandon Grotesque Heavy"/>
                <a:cs typeface="Brandon Grotesque Heavy"/>
                <a:sym typeface="Brandon Grotesque Heavy"/>
              </a:rPr>
              <a:t>ABORTION</a:t>
            </a:r>
          </a:p>
        </p:txBody>
      </p:sp>
      <p:sp>
        <p:nvSpPr>
          <p:cNvPr name="TextBox 36" id="36"/>
          <p:cNvSpPr txBox="true"/>
          <p:nvPr/>
        </p:nvSpPr>
        <p:spPr>
          <a:xfrm rot="0">
            <a:off x="3476363" y="293078"/>
            <a:ext cx="562483" cy="318220"/>
          </a:xfrm>
          <a:prstGeom prst="rect">
            <a:avLst/>
          </a:prstGeom>
        </p:spPr>
        <p:txBody>
          <a:bodyPr anchor="t" rtlCol="false" tIns="0" lIns="0" bIns="0" rIns="0">
            <a:spAutoFit/>
          </a:bodyPr>
          <a:lstStyle/>
          <a:p>
            <a:pPr algn="l">
              <a:lnSpc>
                <a:spcPts val="2619"/>
              </a:lnSpc>
              <a:spcBef>
                <a:spcPct val="0"/>
              </a:spcBef>
            </a:pPr>
            <a:r>
              <a:rPr lang="en-US" b="true" sz="1871" spc="187">
                <a:solidFill>
                  <a:srgbClr val="000000"/>
                </a:solidFill>
                <a:latin typeface="Brandon Grotesque Medium"/>
                <a:ea typeface="Brandon Grotesque Medium"/>
                <a:cs typeface="Brandon Grotesque Medium"/>
                <a:sym typeface="Brandon Grotesque Medium"/>
              </a:rPr>
              <a:t>THE</a:t>
            </a:r>
          </a:p>
        </p:txBody>
      </p:sp>
      <p:sp>
        <p:nvSpPr>
          <p:cNvPr name="TextBox 37" id="37"/>
          <p:cNvSpPr txBox="true"/>
          <p:nvPr/>
        </p:nvSpPr>
        <p:spPr>
          <a:xfrm rot="0">
            <a:off x="2683513" y="664149"/>
            <a:ext cx="2910649" cy="489675"/>
          </a:xfrm>
          <a:prstGeom prst="rect">
            <a:avLst/>
          </a:prstGeom>
        </p:spPr>
        <p:txBody>
          <a:bodyPr anchor="t" rtlCol="false" tIns="0" lIns="0" bIns="0" rIns="0">
            <a:spAutoFit/>
          </a:bodyPr>
          <a:lstStyle/>
          <a:p>
            <a:pPr algn="just">
              <a:lnSpc>
                <a:spcPts val="4075"/>
              </a:lnSpc>
              <a:spcBef>
                <a:spcPct val="0"/>
              </a:spcBef>
            </a:pPr>
            <a:r>
              <a:rPr lang="en-US" b="true" sz="2910" spc="291">
                <a:solidFill>
                  <a:srgbClr val="000000"/>
                </a:solidFill>
                <a:latin typeface="Brandon Grotesque Heavy"/>
                <a:ea typeface="Brandon Grotesque Heavy"/>
                <a:cs typeface="Brandon Grotesque Heavy"/>
                <a:sym typeface="Brandon Grotesque Heavy"/>
              </a:rPr>
              <a:t>AMENDMENT</a:t>
            </a:r>
          </a:p>
        </p:txBody>
      </p:sp>
      <p:sp>
        <p:nvSpPr>
          <p:cNvPr name="TextBox 38" id="38"/>
          <p:cNvSpPr txBox="true"/>
          <p:nvPr/>
        </p:nvSpPr>
        <p:spPr>
          <a:xfrm rot="0">
            <a:off x="5330015" y="752862"/>
            <a:ext cx="1739974" cy="321774"/>
          </a:xfrm>
          <a:prstGeom prst="rect">
            <a:avLst/>
          </a:prstGeom>
        </p:spPr>
        <p:txBody>
          <a:bodyPr anchor="t" rtlCol="false" tIns="0" lIns="0" bIns="0" rIns="0">
            <a:spAutoFit/>
          </a:bodyPr>
          <a:lstStyle/>
          <a:p>
            <a:pPr algn="r">
              <a:lnSpc>
                <a:spcPts val="2619"/>
              </a:lnSpc>
              <a:spcBef>
                <a:spcPct val="0"/>
              </a:spcBef>
            </a:pPr>
            <a:r>
              <a:rPr lang="en-US" b="true" sz="1871" spc="187">
                <a:solidFill>
                  <a:srgbClr val="000000"/>
                </a:solidFill>
                <a:latin typeface="Brandon Grotesque Medium"/>
                <a:ea typeface="Brandon Grotesque Medium"/>
                <a:cs typeface="Brandon Grotesque Medium"/>
                <a:sym typeface="Brandon Grotesque Medium"/>
              </a:rPr>
              <a:t>IN VIRGINIA</a:t>
            </a:r>
          </a:p>
        </p:txBody>
      </p:sp>
      <p:grpSp>
        <p:nvGrpSpPr>
          <p:cNvPr name="Group 39" id="39"/>
          <p:cNvGrpSpPr/>
          <p:nvPr/>
        </p:nvGrpSpPr>
        <p:grpSpPr>
          <a:xfrm rot="0">
            <a:off x="2631059" y="4456463"/>
            <a:ext cx="2128024" cy="1606925"/>
            <a:chOff x="0" y="0"/>
            <a:chExt cx="2837365" cy="2142567"/>
          </a:xfrm>
        </p:grpSpPr>
        <p:grpSp>
          <p:nvGrpSpPr>
            <p:cNvPr name="Group 40" id="40"/>
            <p:cNvGrpSpPr/>
            <p:nvPr/>
          </p:nvGrpSpPr>
          <p:grpSpPr>
            <a:xfrm rot="-5400000">
              <a:off x="1394290" y="-1346094"/>
              <a:ext cx="52761" cy="2744948"/>
              <a:chOff x="0" y="0"/>
              <a:chExt cx="25517" cy="1327545"/>
            </a:xfrm>
          </p:grpSpPr>
          <p:sp>
            <p:nvSpPr>
              <p:cNvPr name="Freeform 41" id="41"/>
              <p:cNvSpPr/>
              <p:nvPr/>
            </p:nvSpPr>
            <p:spPr>
              <a:xfrm flipH="false" flipV="false" rot="0">
                <a:off x="0" y="0"/>
                <a:ext cx="25517" cy="1327545"/>
              </a:xfrm>
              <a:custGeom>
                <a:avLst/>
                <a:gdLst/>
                <a:ahLst/>
                <a:cxnLst/>
                <a:rect r="r" b="b" t="t" l="l"/>
                <a:pathLst>
                  <a:path h="1327545" w="25517">
                    <a:moveTo>
                      <a:pt x="0" y="0"/>
                    </a:moveTo>
                    <a:lnTo>
                      <a:pt x="25517" y="0"/>
                    </a:lnTo>
                    <a:lnTo>
                      <a:pt x="25517" y="1327545"/>
                    </a:lnTo>
                    <a:lnTo>
                      <a:pt x="0" y="1327545"/>
                    </a:lnTo>
                    <a:close/>
                  </a:path>
                </a:pathLst>
              </a:custGeom>
              <a:solidFill>
                <a:srgbClr val="415E74"/>
              </a:solidFill>
            </p:spPr>
          </p:sp>
          <p:sp>
            <p:nvSpPr>
              <p:cNvPr name="TextBox 42" id="42"/>
              <p:cNvSpPr txBox="true"/>
              <p:nvPr/>
            </p:nvSpPr>
            <p:spPr>
              <a:xfrm>
                <a:off x="0" y="-19050"/>
                <a:ext cx="25517" cy="1346595"/>
              </a:xfrm>
              <a:prstGeom prst="rect">
                <a:avLst/>
              </a:prstGeom>
            </p:spPr>
            <p:txBody>
              <a:bodyPr anchor="ctr" rtlCol="false" tIns="51500" lIns="51500" bIns="51500" rIns="51500"/>
              <a:lstStyle/>
              <a:p>
                <a:pPr algn="ctr">
                  <a:lnSpc>
                    <a:spcPts val="1539"/>
                  </a:lnSpc>
                </a:pPr>
              </a:p>
            </p:txBody>
          </p:sp>
        </p:grpSp>
        <p:sp>
          <p:nvSpPr>
            <p:cNvPr name="TextBox 43" id="43"/>
            <p:cNvSpPr txBox="true"/>
            <p:nvPr/>
          </p:nvSpPr>
          <p:spPr>
            <a:xfrm rot="0">
              <a:off x="92417" y="1398898"/>
              <a:ext cx="2744948" cy="743669"/>
            </a:xfrm>
            <a:prstGeom prst="rect">
              <a:avLst/>
            </a:prstGeom>
          </p:spPr>
          <p:txBody>
            <a:bodyPr anchor="t" rtlCol="false" tIns="0" lIns="0" bIns="0" rIns="0">
              <a:spAutoFit/>
            </a:bodyPr>
            <a:lstStyle/>
            <a:p>
              <a:pPr algn="l">
                <a:lnSpc>
                  <a:spcPts val="1482"/>
                </a:lnSpc>
              </a:pPr>
              <a:r>
                <a:rPr lang="en-US" sz="915" spc="54">
                  <a:solidFill>
                    <a:srgbClr val="000000"/>
                  </a:solidFill>
                  <a:latin typeface="Times New Roman MT"/>
                  <a:ea typeface="Times New Roman MT"/>
                  <a:cs typeface="Times New Roman MT"/>
                  <a:sym typeface="Times New Roman MT"/>
                </a:rPr>
                <a:t>• An election of the House of </a:t>
              </a:r>
            </a:p>
            <a:p>
              <a:pPr algn="l">
                <a:lnSpc>
                  <a:spcPts val="1482"/>
                </a:lnSpc>
              </a:pPr>
              <a:r>
                <a:rPr lang="en-US" sz="915" spc="54">
                  <a:solidFill>
                    <a:srgbClr val="FFFFFF"/>
                  </a:solidFill>
                  <a:latin typeface="Times New Roman MT"/>
                  <a:ea typeface="Times New Roman MT"/>
                  <a:cs typeface="Times New Roman MT"/>
                  <a:sym typeface="Times New Roman MT"/>
                </a:rPr>
                <a:t>•</a:t>
              </a:r>
              <a:r>
                <a:rPr lang="en-US" sz="915" spc="54">
                  <a:solidFill>
                    <a:srgbClr val="000000"/>
                  </a:solidFill>
                  <a:latin typeface="Times New Roman MT"/>
                  <a:ea typeface="Times New Roman MT"/>
                  <a:cs typeface="Times New Roman MT"/>
                  <a:sym typeface="Times New Roman MT"/>
                </a:rPr>
                <a:t> </a:t>
              </a:r>
              <a:r>
                <a:rPr lang="en-US" sz="915" spc="54">
                  <a:solidFill>
                    <a:srgbClr val="000000"/>
                  </a:solidFill>
                  <a:latin typeface="Times New Roman MT"/>
                  <a:ea typeface="Times New Roman MT"/>
                  <a:cs typeface="Times New Roman MT"/>
                  <a:sym typeface="Times New Roman MT"/>
                </a:rPr>
                <a:t>Delegates must occur before the </a:t>
              </a:r>
            </a:p>
            <a:p>
              <a:pPr algn="l">
                <a:lnSpc>
                  <a:spcPts val="1482"/>
                </a:lnSpc>
              </a:pPr>
              <a:r>
                <a:rPr lang="en-US" sz="915" spc="54">
                  <a:solidFill>
                    <a:srgbClr val="FFFFFF"/>
                  </a:solidFill>
                  <a:latin typeface="Times New Roman MT"/>
                  <a:ea typeface="Times New Roman MT"/>
                  <a:cs typeface="Times New Roman MT"/>
                  <a:sym typeface="Times New Roman MT"/>
                </a:rPr>
                <a:t>•</a:t>
              </a:r>
              <a:r>
                <a:rPr lang="en-US" sz="915" spc="54">
                  <a:solidFill>
                    <a:srgbClr val="000000"/>
                  </a:solidFill>
                  <a:latin typeface="Times New Roman MT"/>
                  <a:ea typeface="Times New Roman MT"/>
                  <a:cs typeface="Times New Roman MT"/>
                  <a:sym typeface="Times New Roman MT"/>
                </a:rPr>
                <a:t> </a:t>
              </a:r>
              <a:r>
                <a:rPr lang="en-US" sz="915" spc="54">
                  <a:solidFill>
                    <a:srgbClr val="000000"/>
                  </a:solidFill>
                  <a:latin typeface="Times New Roman MT"/>
                  <a:ea typeface="Times New Roman MT"/>
                  <a:cs typeface="Times New Roman MT"/>
                  <a:sym typeface="Times New Roman MT"/>
                </a:rPr>
                <a:t>amendment is taken up again.</a:t>
              </a:r>
            </a:p>
          </p:txBody>
        </p:sp>
        <p:sp>
          <p:nvSpPr>
            <p:cNvPr name="TextBox 44" id="44"/>
            <p:cNvSpPr txBox="true"/>
            <p:nvPr/>
          </p:nvSpPr>
          <p:spPr>
            <a:xfrm rot="0">
              <a:off x="92417" y="540366"/>
              <a:ext cx="2744948" cy="732838"/>
            </a:xfrm>
            <a:prstGeom prst="rect">
              <a:avLst/>
            </a:prstGeom>
          </p:spPr>
          <p:txBody>
            <a:bodyPr anchor="t" rtlCol="false" tIns="0" lIns="0" bIns="0" rIns="0">
              <a:spAutoFit/>
            </a:bodyPr>
            <a:lstStyle/>
            <a:p>
              <a:pPr algn="ctr">
                <a:lnSpc>
                  <a:spcPts val="2239"/>
                </a:lnSpc>
              </a:pPr>
              <a:r>
                <a:rPr lang="en-US" b="true" sz="1599" spc="239">
                  <a:solidFill>
                    <a:srgbClr val="A9403B"/>
                  </a:solidFill>
                  <a:latin typeface="Brandon Grotesque Bold"/>
                  <a:ea typeface="Brandon Grotesque Bold"/>
                  <a:cs typeface="Brandon Grotesque Bold"/>
                  <a:sym typeface="Brandon Grotesque Bold"/>
                </a:rPr>
                <a:t>ELECTION:</a:t>
              </a:r>
            </a:p>
            <a:p>
              <a:pPr algn="ctr">
                <a:lnSpc>
                  <a:spcPts val="2239"/>
                </a:lnSpc>
                <a:spcBef>
                  <a:spcPct val="0"/>
                </a:spcBef>
              </a:pPr>
              <a:r>
                <a:rPr lang="en-US" sz="1599" spc="239">
                  <a:solidFill>
                    <a:srgbClr val="A9403B"/>
                  </a:solidFill>
                  <a:latin typeface="Brandon Grotesque"/>
                  <a:ea typeface="Brandon Grotesque"/>
                  <a:cs typeface="Brandon Grotesque"/>
                  <a:sym typeface="Brandon Grotesque"/>
                </a:rPr>
                <a:t>NOVEMBER 2025</a:t>
              </a:r>
            </a:p>
          </p:txBody>
        </p:sp>
        <p:sp>
          <p:nvSpPr>
            <p:cNvPr name="TextBox 45" id="45"/>
            <p:cNvSpPr txBox="true"/>
            <p:nvPr/>
          </p:nvSpPr>
          <p:spPr>
            <a:xfrm rot="0">
              <a:off x="327197" y="216555"/>
              <a:ext cx="2275388" cy="209742"/>
            </a:xfrm>
            <a:prstGeom prst="rect">
              <a:avLst/>
            </a:prstGeom>
          </p:spPr>
          <p:txBody>
            <a:bodyPr anchor="t" rtlCol="false" tIns="0" lIns="0" bIns="0" rIns="0">
              <a:spAutoFit/>
            </a:bodyPr>
            <a:lstStyle/>
            <a:p>
              <a:pPr algn="ctr">
                <a:lnSpc>
                  <a:spcPts val="1356"/>
                </a:lnSpc>
                <a:spcBef>
                  <a:spcPct val="0"/>
                </a:spcBef>
              </a:pPr>
              <a:r>
                <a:rPr lang="en-US" sz="968" spc="145">
                  <a:solidFill>
                    <a:srgbClr val="A9403B"/>
                  </a:solidFill>
                  <a:latin typeface="Brandon Grotesque"/>
                  <a:ea typeface="Brandon Grotesque"/>
                  <a:cs typeface="Brandon Grotesque"/>
                  <a:sym typeface="Brandon Grotesque"/>
                </a:rPr>
                <a:t>STEP 02</a:t>
              </a:r>
            </a:p>
          </p:txBody>
        </p:sp>
        <p:sp>
          <p:nvSpPr>
            <p:cNvPr name="AutoShape 46" id="46"/>
            <p:cNvSpPr/>
            <p:nvPr/>
          </p:nvSpPr>
          <p:spPr>
            <a:xfrm flipV="true">
              <a:off x="440686" y="731463"/>
              <a:ext cx="2004190" cy="0"/>
            </a:xfrm>
            <a:prstGeom prst="line">
              <a:avLst/>
            </a:prstGeom>
            <a:ln cap="flat" w="6772">
              <a:solidFill>
                <a:srgbClr val="000000"/>
              </a:solidFill>
              <a:prstDash val="solid"/>
              <a:headEnd type="none" len="sm" w="sm"/>
              <a:tailEnd type="none" len="sm" w="sm"/>
            </a:ln>
          </p:spPr>
        </p:sp>
        <p:sp>
          <p:nvSpPr>
            <p:cNvPr name="AutoShape 47" id="47"/>
            <p:cNvSpPr/>
            <p:nvPr/>
          </p:nvSpPr>
          <p:spPr>
            <a:xfrm>
              <a:off x="48196" y="1109416"/>
              <a:ext cx="2789168" cy="0"/>
            </a:xfrm>
            <a:prstGeom prst="line">
              <a:avLst/>
            </a:prstGeom>
            <a:ln cap="flat" w="6772">
              <a:solidFill>
                <a:srgbClr val="000000"/>
              </a:solidFill>
              <a:prstDash val="solid"/>
              <a:headEnd type="none" len="sm" w="sm"/>
              <a:tailEnd type="none" len="sm" w="sm"/>
            </a:ln>
          </p:spPr>
        </p:sp>
        <p:sp>
          <p:nvSpPr>
            <p:cNvPr name="AutoShape 48" id="48"/>
            <p:cNvSpPr/>
            <p:nvPr/>
          </p:nvSpPr>
          <p:spPr>
            <a:xfrm>
              <a:off x="0" y="2037601"/>
              <a:ext cx="2538631" cy="0"/>
            </a:xfrm>
            <a:prstGeom prst="line">
              <a:avLst/>
            </a:prstGeom>
            <a:ln cap="flat" w="6772">
              <a:solidFill>
                <a:srgbClr val="000000"/>
              </a:solidFill>
              <a:prstDash val="solid"/>
              <a:headEnd type="none" len="sm" w="sm"/>
              <a:tailEnd type="none" len="sm" w="sm"/>
            </a:ln>
          </p:spPr>
        </p:sp>
        <p:sp>
          <p:nvSpPr>
            <p:cNvPr name="AutoShape 49" id="49"/>
            <p:cNvSpPr/>
            <p:nvPr/>
          </p:nvSpPr>
          <p:spPr>
            <a:xfrm flipV="true">
              <a:off x="0" y="1802694"/>
              <a:ext cx="2693220" cy="0"/>
            </a:xfrm>
            <a:prstGeom prst="line">
              <a:avLst/>
            </a:prstGeom>
            <a:ln cap="flat" w="6772">
              <a:solidFill>
                <a:srgbClr val="000000"/>
              </a:solidFill>
              <a:prstDash val="solid"/>
              <a:headEnd type="none" len="sm" w="sm"/>
              <a:tailEnd type="none" len="sm" w="sm"/>
            </a:ln>
          </p:spPr>
        </p:sp>
        <p:sp>
          <p:nvSpPr>
            <p:cNvPr name="AutoShape 50" id="50"/>
            <p:cNvSpPr/>
            <p:nvPr/>
          </p:nvSpPr>
          <p:spPr>
            <a:xfrm flipV="true">
              <a:off x="0" y="1536256"/>
              <a:ext cx="2427267" cy="0"/>
            </a:xfrm>
            <a:prstGeom prst="line">
              <a:avLst/>
            </a:prstGeom>
            <a:ln cap="flat" w="6772">
              <a:solidFill>
                <a:srgbClr val="000000"/>
              </a:solidFill>
              <a:prstDash val="solid"/>
              <a:headEnd type="none" len="sm" w="sm"/>
              <a:tailEnd type="none" len="sm" w="sm"/>
            </a:ln>
          </p:spPr>
        </p:sp>
      </p:grpSp>
      <p:sp>
        <p:nvSpPr>
          <p:cNvPr name="AutoShape 51" id="51"/>
          <p:cNvSpPr/>
          <p:nvPr/>
        </p:nvSpPr>
        <p:spPr>
          <a:xfrm>
            <a:off x="3729523" y="2167294"/>
            <a:ext cx="0" cy="2149508"/>
          </a:xfrm>
          <a:prstGeom prst="line">
            <a:avLst/>
          </a:prstGeom>
          <a:ln cap="flat" w="19050">
            <a:solidFill>
              <a:srgbClr val="000000"/>
            </a:solidFill>
            <a:prstDash val="solid"/>
            <a:headEnd type="none" len="sm" w="sm"/>
            <a:tailEnd type="none" len="sm" w="sm"/>
          </a:ln>
        </p:spPr>
      </p:sp>
      <p:grpSp>
        <p:nvGrpSpPr>
          <p:cNvPr name="Group 52" id="52"/>
          <p:cNvGrpSpPr/>
          <p:nvPr/>
        </p:nvGrpSpPr>
        <p:grpSpPr>
          <a:xfrm rot="0">
            <a:off x="4993053" y="2651655"/>
            <a:ext cx="2129512" cy="2172158"/>
            <a:chOff x="0" y="0"/>
            <a:chExt cx="2839349" cy="2896211"/>
          </a:xfrm>
        </p:grpSpPr>
        <p:grpSp>
          <p:nvGrpSpPr>
            <p:cNvPr name="Group 53" id="53"/>
            <p:cNvGrpSpPr/>
            <p:nvPr/>
          </p:nvGrpSpPr>
          <p:grpSpPr>
            <a:xfrm rot="-5400000">
              <a:off x="1395265" y="-1347035"/>
              <a:ext cx="52798" cy="2746868"/>
              <a:chOff x="0" y="0"/>
              <a:chExt cx="25517" cy="1327545"/>
            </a:xfrm>
          </p:grpSpPr>
          <p:sp>
            <p:nvSpPr>
              <p:cNvPr name="Freeform 54" id="54"/>
              <p:cNvSpPr/>
              <p:nvPr/>
            </p:nvSpPr>
            <p:spPr>
              <a:xfrm flipH="false" flipV="false" rot="0">
                <a:off x="0" y="0"/>
                <a:ext cx="25517" cy="1327545"/>
              </a:xfrm>
              <a:custGeom>
                <a:avLst/>
                <a:gdLst/>
                <a:ahLst/>
                <a:cxnLst/>
                <a:rect r="r" b="b" t="t" l="l"/>
                <a:pathLst>
                  <a:path h="1327545" w="25517">
                    <a:moveTo>
                      <a:pt x="0" y="0"/>
                    </a:moveTo>
                    <a:lnTo>
                      <a:pt x="25517" y="0"/>
                    </a:lnTo>
                    <a:lnTo>
                      <a:pt x="25517" y="1327545"/>
                    </a:lnTo>
                    <a:lnTo>
                      <a:pt x="0" y="1327545"/>
                    </a:lnTo>
                    <a:close/>
                  </a:path>
                </a:pathLst>
              </a:custGeom>
              <a:solidFill>
                <a:srgbClr val="415E74"/>
              </a:solidFill>
            </p:spPr>
          </p:sp>
          <p:sp>
            <p:nvSpPr>
              <p:cNvPr name="TextBox 55" id="55"/>
              <p:cNvSpPr txBox="true"/>
              <p:nvPr/>
            </p:nvSpPr>
            <p:spPr>
              <a:xfrm>
                <a:off x="0" y="-19050"/>
                <a:ext cx="25517" cy="1346595"/>
              </a:xfrm>
              <a:prstGeom prst="rect">
                <a:avLst/>
              </a:prstGeom>
            </p:spPr>
            <p:txBody>
              <a:bodyPr anchor="ctr" rtlCol="false" tIns="51500" lIns="51500" bIns="51500" rIns="51500"/>
              <a:lstStyle/>
              <a:p>
                <a:pPr algn="ctr">
                  <a:lnSpc>
                    <a:spcPts val="1539"/>
                  </a:lnSpc>
                </a:pPr>
              </a:p>
            </p:txBody>
          </p:sp>
        </p:grpSp>
        <p:sp>
          <p:nvSpPr>
            <p:cNvPr name="TextBox 56" id="56"/>
            <p:cNvSpPr txBox="true"/>
            <p:nvPr/>
          </p:nvSpPr>
          <p:spPr>
            <a:xfrm rot="0">
              <a:off x="92481" y="1399917"/>
              <a:ext cx="2746868" cy="1496294"/>
            </a:xfrm>
            <a:prstGeom prst="rect">
              <a:avLst/>
            </a:prstGeom>
          </p:spPr>
          <p:txBody>
            <a:bodyPr anchor="t" rtlCol="false" tIns="0" lIns="0" bIns="0" rIns="0">
              <a:spAutoFit/>
            </a:bodyPr>
            <a:lstStyle/>
            <a:p>
              <a:pPr algn="l">
                <a:lnSpc>
                  <a:spcPts val="1483"/>
                </a:lnSpc>
              </a:pPr>
              <a:r>
                <a:rPr lang="en-US" sz="916" spc="54">
                  <a:solidFill>
                    <a:srgbClr val="000000"/>
                  </a:solidFill>
                  <a:latin typeface="Times New Roman MT"/>
                  <a:ea typeface="Times New Roman MT"/>
                  <a:cs typeface="Times New Roman MT"/>
                  <a:sym typeface="Times New Roman MT"/>
                </a:rPr>
                <a:t>• The amendment is introduced </a:t>
              </a:r>
            </a:p>
            <a:p>
              <a:pPr algn="l">
                <a:lnSpc>
                  <a:spcPts val="1483"/>
                </a:lnSpc>
              </a:pPr>
              <a:r>
                <a:rPr lang="en-US" sz="916" spc="54">
                  <a:solidFill>
                    <a:srgbClr val="FFFFFF"/>
                  </a:solidFill>
                  <a:latin typeface="Times New Roman MT"/>
                  <a:ea typeface="Times New Roman MT"/>
                  <a:cs typeface="Times New Roman MT"/>
                  <a:sym typeface="Times New Roman MT"/>
                </a:rPr>
                <a:t>• </a:t>
              </a:r>
              <a:r>
                <a:rPr lang="en-US" sz="916" spc="54">
                  <a:solidFill>
                    <a:srgbClr val="000000"/>
                  </a:solidFill>
                  <a:latin typeface="Times New Roman MT"/>
                  <a:ea typeface="Times New Roman MT"/>
                  <a:cs typeface="Times New Roman MT"/>
                  <a:sym typeface="Times New Roman MT"/>
                </a:rPr>
                <a:t>again.</a:t>
              </a:r>
            </a:p>
            <a:p>
              <a:pPr algn="l">
                <a:lnSpc>
                  <a:spcPts val="1483"/>
                </a:lnSpc>
              </a:pPr>
              <a:r>
                <a:rPr lang="en-US" sz="916" spc="54">
                  <a:solidFill>
                    <a:srgbClr val="000000"/>
                  </a:solidFill>
                  <a:latin typeface="Times New Roman MT"/>
                  <a:ea typeface="Times New Roman MT"/>
                  <a:cs typeface="Times New Roman MT"/>
                  <a:sym typeface="Times New Roman MT"/>
                </a:rPr>
                <a:t>• </a:t>
              </a:r>
              <a:r>
                <a:rPr lang="en-US" sz="916" spc="54">
                  <a:solidFill>
                    <a:srgbClr val="000000"/>
                  </a:solidFill>
                  <a:latin typeface="Times New Roman MT"/>
                  <a:ea typeface="Times New Roman MT"/>
                  <a:cs typeface="Times New Roman MT"/>
                  <a:sym typeface="Times New Roman MT"/>
                </a:rPr>
                <a:t>The language of the amendment </a:t>
              </a:r>
            </a:p>
            <a:p>
              <a:pPr algn="l">
                <a:lnSpc>
                  <a:spcPts val="1483"/>
                </a:lnSpc>
              </a:pPr>
              <a:r>
                <a:rPr lang="en-US" sz="916" spc="54">
                  <a:solidFill>
                    <a:srgbClr val="FFFFFF"/>
                  </a:solidFill>
                  <a:latin typeface="Times New Roman MT"/>
                  <a:ea typeface="Times New Roman MT"/>
                  <a:cs typeface="Times New Roman MT"/>
                  <a:sym typeface="Times New Roman MT"/>
                </a:rPr>
                <a:t>•</a:t>
              </a:r>
              <a:r>
                <a:rPr lang="en-US" sz="916" spc="54">
                  <a:solidFill>
                    <a:srgbClr val="000000"/>
                  </a:solidFill>
                  <a:latin typeface="Times New Roman MT"/>
                  <a:ea typeface="Times New Roman MT"/>
                  <a:cs typeface="Times New Roman MT"/>
                  <a:sym typeface="Times New Roman MT"/>
                </a:rPr>
                <a:t> </a:t>
              </a:r>
              <a:r>
                <a:rPr lang="en-US" sz="916" spc="54">
                  <a:solidFill>
                    <a:srgbClr val="000000"/>
                  </a:solidFill>
                  <a:latin typeface="Times New Roman MT"/>
                  <a:ea typeface="Times New Roman MT"/>
                  <a:cs typeface="Times New Roman MT"/>
                  <a:sym typeface="Times New Roman MT"/>
                </a:rPr>
                <a:t>cannot be altered.</a:t>
              </a:r>
            </a:p>
            <a:p>
              <a:pPr algn="l">
                <a:lnSpc>
                  <a:spcPts val="1483"/>
                </a:lnSpc>
              </a:pPr>
              <a:r>
                <a:rPr lang="en-US" sz="916" spc="54">
                  <a:solidFill>
                    <a:srgbClr val="000000"/>
                  </a:solidFill>
                  <a:latin typeface="Times New Roman MT"/>
                  <a:ea typeface="Times New Roman MT"/>
                  <a:cs typeface="Times New Roman MT"/>
                  <a:sym typeface="Times New Roman MT"/>
                </a:rPr>
                <a:t>• </a:t>
              </a:r>
              <a:r>
                <a:rPr lang="en-US" sz="916" spc="54">
                  <a:solidFill>
                    <a:srgbClr val="000000"/>
                  </a:solidFill>
                  <a:latin typeface="Times New Roman MT"/>
                  <a:ea typeface="Times New Roman MT"/>
                  <a:cs typeface="Times New Roman MT"/>
                  <a:sym typeface="Times New Roman MT"/>
                </a:rPr>
                <a:t>The amendment must pass both </a:t>
              </a:r>
            </a:p>
            <a:p>
              <a:pPr algn="l">
                <a:lnSpc>
                  <a:spcPts val="1483"/>
                </a:lnSpc>
              </a:pPr>
              <a:r>
                <a:rPr lang="en-US" sz="916" spc="54">
                  <a:solidFill>
                    <a:srgbClr val="FFFFFF"/>
                  </a:solidFill>
                  <a:latin typeface="Times New Roman MT"/>
                  <a:ea typeface="Times New Roman MT"/>
                  <a:cs typeface="Times New Roman MT"/>
                  <a:sym typeface="Times New Roman MT"/>
                </a:rPr>
                <a:t>• </a:t>
              </a:r>
              <a:r>
                <a:rPr lang="en-US" sz="916" spc="54">
                  <a:solidFill>
                    <a:srgbClr val="000000"/>
                  </a:solidFill>
                  <a:latin typeface="Times New Roman MT"/>
                  <a:ea typeface="Times New Roman MT"/>
                  <a:cs typeface="Times New Roman MT"/>
                  <a:sym typeface="Times New Roman MT"/>
                </a:rPr>
                <a:t>chambers.</a:t>
              </a:r>
            </a:p>
          </p:txBody>
        </p:sp>
        <p:sp>
          <p:nvSpPr>
            <p:cNvPr name="TextBox 57" id="57"/>
            <p:cNvSpPr txBox="true"/>
            <p:nvPr/>
          </p:nvSpPr>
          <p:spPr>
            <a:xfrm rot="0">
              <a:off x="92481" y="540764"/>
              <a:ext cx="2746868" cy="733331"/>
            </a:xfrm>
            <a:prstGeom prst="rect">
              <a:avLst/>
            </a:prstGeom>
          </p:spPr>
          <p:txBody>
            <a:bodyPr anchor="t" rtlCol="false" tIns="0" lIns="0" bIns="0" rIns="0">
              <a:spAutoFit/>
            </a:bodyPr>
            <a:lstStyle/>
            <a:p>
              <a:pPr algn="ctr">
                <a:lnSpc>
                  <a:spcPts val="2241"/>
                </a:lnSpc>
              </a:pPr>
              <a:r>
                <a:rPr lang="en-US" b="true" sz="1600" spc="240">
                  <a:solidFill>
                    <a:srgbClr val="A9403B"/>
                  </a:solidFill>
                  <a:latin typeface="Brandon Grotesque Bold"/>
                  <a:ea typeface="Brandon Grotesque Bold"/>
                  <a:cs typeface="Brandon Grotesque Bold"/>
                  <a:sym typeface="Brandon Grotesque Bold"/>
                </a:rPr>
                <a:t>SECOND</a:t>
              </a:r>
            </a:p>
            <a:p>
              <a:pPr algn="ctr">
                <a:lnSpc>
                  <a:spcPts val="2241"/>
                </a:lnSpc>
                <a:spcBef>
                  <a:spcPct val="0"/>
                </a:spcBef>
              </a:pPr>
              <a:r>
                <a:rPr lang="en-US" b="true" sz="1600" spc="240">
                  <a:solidFill>
                    <a:srgbClr val="A9403B"/>
                  </a:solidFill>
                  <a:latin typeface="Brandon Grotesque Bold"/>
                  <a:ea typeface="Brandon Grotesque Bold"/>
                  <a:cs typeface="Brandon Grotesque Bold"/>
                  <a:sym typeface="Brandon Grotesque Bold"/>
                </a:rPr>
                <a:t>SESSION:</a:t>
              </a:r>
              <a:r>
                <a:rPr lang="en-US" sz="1600" spc="240">
                  <a:solidFill>
                    <a:srgbClr val="A9403B"/>
                  </a:solidFill>
                  <a:latin typeface="Brandon Grotesque"/>
                  <a:ea typeface="Brandon Grotesque"/>
                  <a:cs typeface="Brandon Grotesque"/>
                  <a:sym typeface="Brandon Grotesque"/>
                </a:rPr>
                <a:t> 2026</a:t>
              </a:r>
            </a:p>
          </p:txBody>
        </p:sp>
        <p:sp>
          <p:nvSpPr>
            <p:cNvPr name="TextBox 58" id="58"/>
            <p:cNvSpPr txBox="true"/>
            <p:nvPr/>
          </p:nvSpPr>
          <p:spPr>
            <a:xfrm rot="0">
              <a:off x="327425" y="216720"/>
              <a:ext cx="2276979" cy="209876"/>
            </a:xfrm>
            <a:prstGeom prst="rect">
              <a:avLst/>
            </a:prstGeom>
          </p:spPr>
          <p:txBody>
            <a:bodyPr anchor="t" rtlCol="false" tIns="0" lIns="0" bIns="0" rIns="0">
              <a:spAutoFit/>
            </a:bodyPr>
            <a:lstStyle/>
            <a:p>
              <a:pPr algn="ctr">
                <a:lnSpc>
                  <a:spcPts val="1357"/>
                </a:lnSpc>
                <a:spcBef>
                  <a:spcPct val="0"/>
                </a:spcBef>
              </a:pPr>
              <a:r>
                <a:rPr lang="en-US" sz="969" spc="145">
                  <a:solidFill>
                    <a:srgbClr val="A9403B"/>
                  </a:solidFill>
                  <a:latin typeface="Brandon Grotesque"/>
                  <a:ea typeface="Brandon Grotesque"/>
                  <a:cs typeface="Brandon Grotesque"/>
                  <a:sym typeface="Brandon Grotesque"/>
                </a:rPr>
                <a:t>STEP 03</a:t>
              </a:r>
            </a:p>
          </p:txBody>
        </p:sp>
        <p:sp>
          <p:nvSpPr>
            <p:cNvPr name="AutoShape 59" id="59"/>
            <p:cNvSpPr/>
            <p:nvPr/>
          </p:nvSpPr>
          <p:spPr>
            <a:xfrm>
              <a:off x="658637" y="728586"/>
              <a:ext cx="1570305" cy="0"/>
            </a:xfrm>
            <a:prstGeom prst="line">
              <a:avLst/>
            </a:prstGeom>
            <a:ln cap="flat" w="6777">
              <a:solidFill>
                <a:srgbClr val="000000"/>
              </a:solidFill>
              <a:prstDash val="solid"/>
              <a:headEnd type="none" len="sm" w="sm"/>
              <a:tailEnd type="none" len="sm" w="sm"/>
            </a:ln>
          </p:spPr>
        </p:sp>
        <p:sp>
          <p:nvSpPr>
            <p:cNvPr name="AutoShape 60" id="60"/>
            <p:cNvSpPr/>
            <p:nvPr/>
          </p:nvSpPr>
          <p:spPr>
            <a:xfrm>
              <a:off x="153030" y="1106804"/>
              <a:ext cx="2581519" cy="0"/>
            </a:xfrm>
            <a:prstGeom prst="line">
              <a:avLst/>
            </a:prstGeom>
            <a:ln cap="flat" w="6777">
              <a:solidFill>
                <a:srgbClr val="000000"/>
              </a:solidFill>
              <a:prstDash val="solid"/>
              <a:headEnd type="none" len="sm" w="sm"/>
              <a:tailEnd type="none" len="sm" w="sm"/>
            </a:ln>
          </p:spPr>
        </p:sp>
        <p:sp>
          <p:nvSpPr>
            <p:cNvPr name="AutoShape 61" id="61"/>
            <p:cNvSpPr/>
            <p:nvPr/>
          </p:nvSpPr>
          <p:spPr>
            <a:xfrm>
              <a:off x="0" y="2042414"/>
              <a:ext cx="2734549" cy="0"/>
            </a:xfrm>
            <a:prstGeom prst="line">
              <a:avLst/>
            </a:prstGeom>
            <a:ln cap="flat" w="6777">
              <a:solidFill>
                <a:srgbClr val="000000"/>
              </a:solidFill>
              <a:prstDash val="solid"/>
              <a:headEnd type="none" len="sm" w="sm"/>
              <a:tailEnd type="none" len="sm" w="sm"/>
            </a:ln>
          </p:spPr>
        </p:sp>
        <p:sp>
          <p:nvSpPr>
            <p:cNvPr name="AutoShape 62" id="62"/>
            <p:cNvSpPr/>
            <p:nvPr/>
          </p:nvSpPr>
          <p:spPr>
            <a:xfrm>
              <a:off x="0" y="1807343"/>
              <a:ext cx="737455" cy="0"/>
            </a:xfrm>
            <a:prstGeom prst="line">
              <a:avLst/>
            </a:prstGeom>
            <a:ln cap="flat" w="6777">
              <a:solidFill>
                <a:srgbClr val="000000"/>
              </a:solidFill>
              <a:prstDash val="solid"/>
              <a:headEnd type="none" len="sm" w="sm"/>
              <a:tailEnd type="none" len="sm" w="sm"/>
            </a:ln>
          </p:spPr>
        </p:sp>
        <p:sp>
          <p:nvSpPr>
            <p:cNvPr name="AutoShape 63" id="63"/>
            <p:cNvSpPr/>
            <p:nvPr/>
          </p:nvSpPr>
          <p:spPr>
            <a:xfrm>
              <a:off x="0" y="1540719"/>
              <a:ext cx="2541249" cy="0"/>
            </a:xfrm>
            <a:prstGeom prst="line">
              <a:avLst/>
            </a:prstGeom>
            <a:ln cap="flat" w="6777">
              <a:solidFill>
                <a:srgbClr val="000000"/>
              </a:solidFill>
              <a:prstDash val="solid"/>
              <a:headEnd type="none" len="sm" w="sm"/>
              <a:tailEnd type="none" len="sm" w="sm"/>
            </a:ln>
          </p:spPr>
        </p:sp>
        <p:sp>
          <p:nvSpPr>
            <p:cNvPr name="AutoShape 64" id="64"/>
            <p:cNvSpPr/>
            <p:nvPr/>
          </p:nvSpPr>
          <p:spPr>
            <a:xfrm>
              <a:off x="0" y="2298081"/>
              <a:ext cx="1650253" cy="0"/>
            </a:xfrm>
            <a:prstGeom prst="line">
              <a:avLst/>
            </a:prstGeom>
            <a:ln cap="flat" w="6777">
              <a:solidFill>
                <a:srgbClr val="000000"/>
              </a:solidFill>
              <a:prstDash val="solid"/>
              <a:headEnd type="none" len="sm" w="sm"/>
              <a:tailEnd type="none" len="sm" w="sm"/>
            </a:ln>
          </p:spPr>
        </p:sp>
        <p:sp>
          <p:nvSpPr>
            <p:cNvPr name="AutoShape 65" id="65"/>
            <p:cNvSpPr/>
            <p:nvPr/>
          </p:nvSpPr>
          <p:spPr>
            <a:xfrm>
              <a:off x="0" y="2546151"/>
              <a:ext cx="2734549" cy="0"/>
            </a:xfrm>
            <a:prstGeom prst="line">
              <a:avLst/>
            </a:prstGeom>
            <a:ln cap="flat" w="6777">
              <a:solidFill>
                <a:srgbClr val="000000"/>
              </a:solidFill>
              <a:prstDash val="solid"/>
              <a:headEnd type="none" len="sm" w="sm"/>
              <a:tailEnd type="none" len="sm" w="sm"/>
            </a:ln>
          </p:spPr>
        </p:sp>
        <p:sp>
          <p:nvSpPr>
            <p:cNvPr name="AutoShape 66" id="66"/>
            <p:cNvSpPr/>
            <p:nvPr/>
          </p:nvSpPr>
          <p:spPr>
            <a:xfrm>
              <a:off x="0" y="2803666"/>
              <a:ext cx="1100361" cy="0"/>
            </a:xfrm>
            <a:prstGeom prst="line">
              <a:avLst/>
            </a:prstGeom>
            <a:ln cap="flat" w="6777">
              <a:solidFill>
                <a:srgbClr val="000000"/>
              </a:solidFill>
              <a:prstDash val="solid"/>
              <a:headEnd type="none" len="sm" w="sm"/>
              <a:tailEnd type="none" len="sm" w="sm"/>
            </a:ln>
          </p:spPr>
        </p:sp>
      </p:grpSp>
      <p:sp>
        <p:nvSpPr>
          <p:cNvPr name="AutoShape 67" id="67"/>
          <p:cNvSpPr/>
          <p:nvPr/>
        </p:nvSpPr>
        <p:spPr>
          <a:xfrm>
            <a:off x="6059833" y="2168815"/>
            <a:ext cx="0" cy="344585"/>
          </a:xfrm>
          <a:prstGeom prst="line">
            <a:avLst/>
          </a:prstGeom>
          <a:ln cap="flat" w="19050">
            <a:solidFill>
              <a:srgbClr val="000000"/>
            </a:solidFill>
            <a:prstDash val="solid"/>
            <a:headEnd type="none" len="sm" w="sm"/>
            <a:tailEnd type="none" len="sm" w="sm"/>
          </a:ln>
        </p:spPr>
      </p:sp>
      <p:grpSp>
        <p:nvGrpSpPr>
          <p:cNvPr name="Group 68" id="68"/>
          <p:cNvGrpSpPr/>
          <p:nvPr/>
        </p:nvGrpSpPr>
        <p:grpSpPr>
          <a:xfrm rot="0">
            <a:off x="7198251" y="6126657"/>
            <a:ext cx="1676037" cy="899145"/>
            <a:chOff x="0" y="0"/>
            <a:chExt cx="2234717" cy="1198860"/>
          </a:xfrm>
        </p:grpSpPr>
        <p:sp>
          <p:nvSpPr>
            <p:cNvPr name="Freeform 69" id="69"/>
            <p:cNvSpPr/>
            <p:nvPr/>
          </p:nvSpPr>
          <p:spPr>
            <a:xfrm flipH="false" flipV="false" rot="-2066658">
              <a:off x="1473386" y="145883"/>
              <a:ext cx="675165" cy="513970"/>
            </a:xfrm>
            <a:custGeom>
              <a:avLst/>
              <a:gdLst/>
              <a:ahLst/>
              <a:cxnLst/>
              <a:rect r="r" b="b" t="t" l="l"/>
              <a:pathLst>
                <a:path h="513970" w="675165">
                  <a:moveTo>
                    <a:pt x="0" y="0"/>
                  </a:moveTo>
                  <a:lnTo>
                    <a:pt x="675165" y="0"/>
                  </a:lnTo>
                  <a:lnTo>
                    <a:pt x="675165" y="513970"/>
                  </a:lnTo>
                  <a:lnTo>
                    <a:pt x="0" y="513970"/>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70" id="70"/>
            <p:cNvSpPr txBox="true"/>
            <p:nvPr/>
          </p:nvSpPr>
          <p:spPr>
            <a:xfrm rot="-470070">
              <a:off x="27908" y="486591"/>
              <a:ext cx="1678984" cy="600639"/>
            </a:xfrm>
            <a:prstGeom prst="rect">
              <a:avLst/>
            </a:prstGeom>
          </p:spPr>
          <p:txBody>
            <a:bodyPr anchor="t" rtlCol="false" tIns="0" lIns="0" bIns="0" rIns="0">
              <a:spAutoFit/>
            </a:bodyPr>
            <a:lstStyle/>
            <a:p>
              <a:pPr algn="ctr">
                <a:lnSpc>
                  <a:spcPts val="1823"/>
                </a:lnSpc>
              </a:pPr>
              <a:r>
                <a:rPr lang="en-US" b="true" sz="1302" spc="130">
                  <a:solidFill>
                    <a:srgbClr val="BFA461"/>
                  </a:solidFill>
                  <a:latin typeface="Linotype Feltpen Medium"/>
                  <a:ea typeface="Linotype Feltpen Medium"/>
                  <a:cs typeface="Linotype Feltpen Medium"/>
                  <a:sym typeface="Linotype Feltpen Medium"/>
                </a:rPr>
                <a:t>VOTE PRO-LIFE</a:t>
              </a:r>
            </a:p>
            <a:p>
              <a:pPr algn="ctr">
                <a:lnSpc>
                  <a:spcPts val="1823"/>
                </a:lnSpc>
                <a:spcBef>
                  <a:spcPct val="0"/>
                </a:spcBef>
              </a:pPr>
              <a:r>
                <a:rPr lang="en-US" b="true" sz="1302" spc="130">
                  <a:solidFill>
                    <a:srgbClr val="BFA461"/>
                  </a:solidFill>
                  <a:latin typeface="Linotype Feltpen Medium"/>
                  <a:ea typeface="Linotype Feltpen Medium"/>
                  <a:cs typeface="Linotype Feltpen Medium"/>
                  <a:sym typeface="Linotype Feltpen Medium"/>
                </a:rPr>
                <a:t>ON 11.3.26</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632954" y="500203"/>
            <a:ext cx="8487691" cy="6314794"/>
            <a:chOff x="0" y="0"/>
            <a:chExt cx="11316922" cy="8419725"/>
          </a:xfrm>
        </p:grpSpPr>
        <p:sp>
          <p:nvSpPr>
            <p:cNvPr name="AutoShape 3" id="3"/>
            <p:cNvSpPr/>
            <p:nvPr/>
          </p:nvSpPr>
          <p:spPr>
            <a:xfrm>
              <a:off x="2978977" y="1072089"/>
              <a:ext cx="1550161" cy="0"/>
            </a:xfrm>
            <a:prstGeom prst="line">
              <a:avLst/>
            </a:prstGeom>
            <a:ln cap="flat" w="15321">
              <a:solidFill>
                <a:srgbClr val="415E74"/>
              </a:solidFill>
              <a:prstDash val="solid"/>
              <a:headEnd type="none" len="sm" w="sm"/>
              <a:tailEnd type="none" len="sm" w="sm"/>
            </a:ln>
          </p:spPr>
        </p:sp>
        <p:sp>
          <p:nvSpPr>
            <p:cNvPr name="Freeform 4" id="4"/>
            <p:cNvSpPr/>
            <p:nvPr/>
          </p:nvSpPr>
          <p:spPr>
            <a:xfrm flipH="false" flipV="false" rot="0">
              <a:off x="0" y="0"/>
              <a:ext cx="2650193" cy="2662578"/>
            </a:xfrm>
            <a:custGeom>
              <a:avLst/>
              <a:gdLst/>
              <a:ahLst/>
              <a:cxnLst/>
              <a:rect r="r" b="b" t="t" l="l"/>
              <a:pathLst>
                <a:path h="2662578" w="2650193">
                  <a:moveTo>
                    <a:pt x="0" y="0"/>
                  </a:moveTo>
                  <a:lnTo>
                    <a:pt x="2650193" y="0"/>
                  </a:lnTo>
                  <a:lnTo>
                    <a:pt x="2650193" y="2662578"/>
                  </a:lnTo>
                  <a:lnTo>
                    <a:pt x="0" y="2662578"/>
                  </a:lnTo>
                  <a:lnTo>
                    <a:pt x="0" y="0"/>
                  </a:lnTo>
                  <a:close/>
                </a:path>
              </a:pathLst>
            </a:custGeom>
            <a:blipFill>
              <a:blip r:embed="rId2"/>
              <a:stretch>
                <a:fillRect l="-233" t="0" r="-233" b="0"/>
              </a:stretch>
            </a:blipFill>
          </p:spPr>
        </p:sp>
        <p:sp>
          <p:nvSpPr>
            <p:cNvPr name="TextBox 5" id="5"/>
            <p:cNvSpPr txBox="true"/>
            <p:nvPr/>
          </p:nvSpPr>
          <p:spPr>
            <a:xfrm rot="0">
              <a:off x="2954716" y="484950"/>
              <a:ext cx="3676282" cy="406388"/>
            </a:xfrm>
            <a:prstGeom prst="rect">
              <a:avLst/>
            </a:prstGeom>
          </p:spPr>
          <p:txBody>
            <a:bodyPr anchor="t" rtlCol="false" tIns="0" lIns="0" bIns="0" rIns="0">
              <a:spAutoFit/>
            </a:bodyPr>
            <a:lstStyle/>
            <a:p>
              <a:pPr algn="l">
                <a:lnSpc>
                  <a:spcPts val="2569"/>
                </a:lnSpc>
                <a:spcBef>
                  <a:spcPct val="0"/>
                </a:spcBef>
              </a:pPr>
              <a:r>
                <a:rPr lang="en-US" b="true" sz="1835" spc="183">
                  <a:solidFill>
                    <a:srgbClr val="415E74"/>
                  </a:solidFill>
                  <a:latin typeface="Brandon Grotesque Bold"/>
                  <a:ea typeface="Brandon Grotesque Bold"/>
                  <a:cs typeface="Brandon Grotesque Bold"/>
                  <a:sym typeface="Brandon Grotesque Bold"/>
                </a:rPr>
                <a:t>GET INFORMED</a:t>
              </a:r>
            </a:p>
          </p:txBody>
        </p:sp>
        <p:sp>
          <p:nvSpPr>
            <p:cNvPr name="TextBox 6" id="6"/>
            <p:cNvSpPr txBox="true"/>
            <p:nvPr/>
          </p:nvSpPr>
          <p:spPr>
            <a:xfrm rot="0">
              <a:off x="2978977" y="1242726"/>
              <a:ext cx="5925159" cy="849562"/>
            </a:xfrm>
            <a:prstGeom prst="rect">
              <a:avLst/>
            </a:prstGeom>
          </p:spPr>
          <p:txBody>
            <a:bodyPr anchor="t" rtlCol="false" tIns="0" lIns="0" bIns="0" rIns="0">
              <a:spAutoFit/>
            </a:bodyPr>
            <a:lstStyle/>
            <a:p>
              <a:pPr algn="l">
                <a:lnSpc>
                  <a:spcPts val="2304"/>
                </a:lnSpc>
              </a:pPr>
              <a:r>
                <a:rPr lang="en-US" sz="1404" i="true" spc="140">
                  <a:solidFill>
                    <a:srgbClr val="415E74"/>
                  </a:solidFill>
                  <a:latin typeface="Brandon Grotesque Italics"/>
                  <a:ea typeface="Brandon Grotesque Italics"/>
                  <a:cs typeface="Brandon Grotesque Italics"/>
                  <a:sym typeface="Brandon Grotesque Italics"/>
                </a:rPr>
                <a:t>To Learn More About The Amendment Visit</a:t>
              </a:r>
            </a:p>
            <a:p>
              <a:pPr algn="l">
                <a:lnSpc>
                  <a:spcPts val="3062"/>
                </a:lnSpc>
              </a:pPr>
              <a:r>
                <a:rPr lang="en-US" b="true" sz="1867" spc="186">
                  <a:solidFill>
                    <a:srgbClr val="415E74"/>
                  </a:solidFill>
                  <a:latin typeface="Brandon Grotesque Bold"/>
                  <a:ea typeface="Brandon Grotesque Bold"/>
                  <a:cs typeface="Brandon Grotesque Bold"/>
                  <a:sym typeface="Brandon Grotesque Bold"/>
                </a:rPr>
                <a:t>NOABORTIONAMENDMENT.COM</a:t>
              </a:r>
            </a:p>
          </p:txBody>
        </p:sp>
        <p:sp>
          <p:nvSpPr>
            <p:cNvPr name="Freeform 7" id="7"/>
            <p:cNvSpPr/>
            <p:nvPr/>
          </p:nvSpPr>
          <p:spPr>
            <a:xfrm flipH="false" flipV="false" rot="0">
              <a:off x="2225436" y="2880069"/>
              <a:ext cx="2662578" cy="2662578"/>
            </a:xfrm>
            <a:custGeom>
              <a:avLst/>
              <a:gdLst/>
              <a:ahLst/>
              <a:cxnLst/>
              <a:rect r="r" b="b" t="t" l="l"/>
              <a:pathLst>
                <a:path h="2662578" w="2662578">
                  <a:moveTo>
                    <a:pt x="0" y="0"/>
                  </a:moveTo>
                  <a:lnTo>
                    <a:pt x="2662578" y="0"/>
                  </a:lnTo>
                  <a:lnTo>
                    <a:pt x="2662578" y="2662579"/>
                  </a:lnTo>
                  <a:lnTo>
                    <a:pt x="0" y="2662579"/>
                  </a:lnTo>
                  <a:lnTo>
                    <a:pt x="0" y="0"/>
                  </a:lnTo>
                  <a:close/>
                </a:path>
              </a:pathLst>
            </a:custGeom>
            <a:blipFill>
              <a:blip r:embed="rId3"/>
              <a:stretch>
                <a:fillRect l="0" t="0" r="0" b="0"/>
              </a:stretch>
            </a:blipFill>
          </p:spPr>
        </p:sp>
        <p:sp>
          <p:nvSpPr>
            <p:cNvPr name="AutoShape 8" id="8"/>
            <p:cNvSpPr/>
            <p:nvPr/>
          </p:nvSpPr>
          <p:spPr>
            <a:xfrm>
              <a:off x="5344880" y="3609245"/>
              <a:ext cx="1550161" cy="0"/>
            </a:xfrm>
            <a:prstGeom prst="line">
              <a:avLst/>
            </a:prstGeom>
            <a:ln cap="flat" w="15321">
              <a:solidFill>
                <a:srgbClr val="A9403B"/>
              </a:solidFill>
              <a:prstDash val="solid"/>
              <a:headEnd type="none" len="sm" w="sm"/>
              <a:tailEnd type="none" len="sm" w="sm"/>
            </a:ln>
          </p:spPr>
        </p:sp>
        <p:sp>
          <p:nvSpPr>
            <p:cNvPr name="TextBox 9" id="9"/>
            <p:cNvSpPr txBox="true"/>
            <p:nvPr/>
          </p:nvSpPr>
          <p:spPr>
            <a:xfrm rot="0">
              <a:off x="5320620" y="3022106"/>
              <a:ext cx="3676282" cy="406388"/>
            </a:xfrm>
            <a:prstGeom prst="rect">
              <a:avLst/>
            </a:prstGeom>
          </p:spPr>
          <p:txBody>
            <a:bodyPr anchor="t" rtlCol="false" tIns="0" lIns="0" bIns="0" rIns="0">
              <a:spAutoFit/>
            </a:bodyPr>
            <a:lstStyle/>
            <a:p>
              <a:pPr algn="l">
                <a:lnSpc>
                  <a:spcPts val="2569"/>
                </a:lnSpc>
                <a:spcBef>
                  <a:spcPct val="0"/>
                </a:spcBef>
              </a:pPr>
              <a:r>
                <a:rPr lang="en-US" b="true" sz="1835" spc="183">
                  <a:solidFill>
                    <a:srgbClr val="A9403B"/>
                  </a:solidFill>
                  <a:latin typeface="Brandon Grotesque Bold"/>
                  <a:ea typeface="Brandon Grotesque Bold"/>
                  <a:cs typeface="Brandon Grotesque Bold"/>
                  <a:sym typeface="Brandon Grotesque Bold"/>
                </a:rPr>
                <a:t>PROTECT LIFE</a:t>
              </a:r>
            </a:p>
          </p:txBody>
        </p:sp>
        <p:sp>
          <p:nvSpPr>
            <p:cNvPr name="TextBox 10" id="10"/>
            <p:cNvSpPr txBox="true"/>
            <p:nvPr/>
          </p:nvSpPr>
          <p:spPr>
            <a:xfrm rot="0">
              <a:off x="5344880" y="3779882"/>
              <a:ext cx="5373567" cy="849562"/>
            </a:xfrm>
            <a:prstGeom prst="rect">
              <a:avLst/>
            </a:prstGeom>
          </p:spPr>
          <p:txBody>
            <a:bodyPr anchor="t" rtlCol="false" tIns="0" lIns="0" bIns="0" rIns="0">
              <a:spAutoFit/>
            </a:bodyPr>
            <a:lstStyle/>
            <a:p>
              <a:pPr algn="l">
                <a:lnSpc>
                  <a:spcPts val="2304"/>
                </a:lnSpc>
              </a:pPr>
              <a:r>
                <a:rPr lang="en-US" sz="1404" i="true" spc="140">
                  <a:solidFill>
                    <a:srgbClr val="A9403B"/>
                  </a:solidFill>
                  <a:latin typeface="Brandon Grotesque Italics"/>
                  <a:ea typeface="Brandon Grotesque Italics"/>
                  <a:cs typeface="Brandon Grotesque Italics"/>
                  <a:sym typeface="Brandon Grotesque Italics"/>
                </a:rPr>
                <a:t>Spread Awareness and Support Your Local PRC</a:t>
              </a:r>
            </a:p>
            <a:p>
              <a:pPr algn="l">
                <a:lnSpc>
                  <a:spcPts val="3062"/>
                </a:lnSpc>
              </a:pPr>
              <a:r>
                <a:rPr lang="en-US" sz="1867" spc="186" b="true">
                  <a:solidFill>
                    <a:srgbClr val="A9403B"/>
                  </a:solidFill>
                  <a:latin typeface="Brandon Grotesque Bold"/>
                  <a:ea typeface="Brandon Grotesque Bold"/>
                  <a:cs typeface="Brandon Grotesque Bold"/>
                  <a:sym typeface="Brandon Grotesque Bold"/>
                </a:rPr>
                <a:t>care net peninsula</a:t>
              </a:r>
            </a:p>
          </p:txBody>
        </p:sp>
        <p:sp>
          <p:nvSpPr>
            <p:cNvPr name="Freeform 11" id="11"/>
            <p:cNvSpPr/>
            <p:nvPr/>
          </p:nvSpPr>
          <p:spPr>
            <a:xfrm flipH="false" flipV="false" rot="0">
              <a:off x="4450872" y="5757147"/>
              <a:ext cx="2662578" cy="2662578"/>
            </a:xfrm>
            <a:custGeom>
              <a:avLst/>
              <a:gdLst/>
              <a:ahLst/>
              <a:cxnLst/>
              <a:rect r="r" b="b" t="t" l="l"/>
              <a:pathLst>
                <a:path h="2662578" w="2662578">
                  <a:moveTo>
                    <a:pt x="0" y="0"/>
                  </a:moveTo>
                  <a:lnTo>
                    <a:pt x="2662578" y="0"/>
                  </a:lnTo>
                  <a:lnTo>
                    <a:pt x="2662578" y="2662578"/>
                  </a:lnTo>
                  <a:lnTo>
                    <a:pt x="0" y="2662578"/>
                  </a:lnTo>
                  <a:lnTo>
                    <a:pt x="0" y="0"/>
                  </a:lnTo>
                  <a:close/>
                </a:path>
              </a:pathLst>
            </a:custGeom>
            <a:blipFill>
              <a:blip r:embed="rId4"/>
              <a:stretch>
                <a:fillRect l="0" t="0" r="0" b="0"/>
              </a:stretch>
            </a:blipFill>
          </p:spPr>
        </p:sp>
        <p:sp>
          <p:nvSpPr>
            <p:cNvPr name="AutoShape 12" id="12"/>
            <p:cNvSpPr/>
            <p:nvPr/>
          </p:nvSpPr>
          <p:spPr>
            <a:xfrm>
              <a:off x="7429849" y="6829236"/>
              <a:ext cx="1550161" cy="0"/>
            </a:xfrm>
            <a:prstGeom prst="line">
              <a:avLst/>
            </a:prstGeom>
            <a:ln cap="flat" w="15321">
              <a:solidFill>
                <a:srgbClr val="415E74"/>
              </a:solidFill>
              <a:prstDash val="solid"/>
              <a:headEnd type="none" len="sm" w="sm"/>
              <a:tailEnd type="none" len="sm" w="sm"/>
            </a:ln>
          </p:spPr>
        </p:sp>
        <p:sp>
          <p:nvSpPr>
            <p:cNvPr name="TextBox 13" id="13"/>
            <p:cNvSpPr txBox="true"/>
            <p:nvPr/>
          </p:nvSpPr>
          <p:spPr>
            <a:xfrm rot="0">
              <a:off x="7405588" y="6242097"/>
              <a:ext cx="3911333" cy="406388"/>
            </a:xfrm>
            <a:prstGeom prst="rect">
              <a:avLst/>
            </a:prstGeom>
          </p:spPr>
          <p:txBody>
            <a:bodyPr anchor="t" rtlCol="false" tIns="0" lIns="0" bIns="0" rIns="0">
              <a:spAutoFit/>
            </a:bodyPr>
            <a:lstStyle/>
            <a:p>
              <a:pPr algn="l">
                <a:lnSpc>
                  <a:spcPts val="2569"/>
                </a:lnSpc>
                <a:spcBef>
                  <a:spcPct val="0"/>
                </a:spcBef>
              </a:pPr>
              <a:r>
                <a:rPr lang="en-US" b="true" sz="1835" spc="183">
                  <a:solidFill>
                    <a:srgbClr val="415E74"/>
                  </a:solidFill>
                  <a:latin typeface="Brandon Grotesque Bold"/>
                  <a:ea typeface="Brandon Grotesque Bold"/>
                  <a:cs typeface="Brandon Grotesque Bold"/>
                  <a:sym typeface="Brandon Grotesque Bold"/>
                </a:rPr>
                <a:t>VOTE</a:t>
              </a:r>
            </a:p>
          </p:txBody>
        </p:sp>
        <p:sp>
          <p:nvSpPr>
            <p:cNvPr name="TextBox 14" id="14"/>
            <p:cNvSpPr txBox="true"/>
            <p:nvPr/>
          </p:nvSpPr>
          <p:spPr>
            <a:xfrm rot="0">
              <a:off x="7429849" y="6999873"/>
              <a:ext cx="3887073" cy="849531"/>
            </a:xfrm>
            <a:prstGeom prst="rect">
              <a:avLst/>
            </a:prstGeom>
          </p:spPr>
          <p:txBody>
            <a:bodyPr anchor="t" rtlCol="false" tIns="0" lIns="0" bIns="0" rIns="0">
              <a:spAutoFit/>
            </a:bodyPr>
            <a:lstStyle/>
            <a:p>
              <a:pPr algn="l">
                <a:lnSpc>
                  <a:spcPts val="2304"/>
                </a:lnSpc>
              </a:pPr>
              <a:r>
                <a:rPr lang="en-US" sz="1404" i="true" spc="140">
                  <a:solidFill>
                    <a:srgbClr val="415E74"/>
                  </a:solidFill>
                  <a:latin typeface="Brandon Grotesque Italics"/>
                  <a:ea typeface="Brandon Grotesque Italics"/>
                  <a:cs typeface="Brandon Grotesque Italics"/>
                  <a:sym typeface="Brandon Grotesque Italics"/>
                </a:rPr>
                <a:t>Get Out and Vote PRO-LIFE On</a:t>
              </a:r>
            </a:p>
            <a:p>
              <a:pPr algn="l">
                <a:lnSpc>
                  <a:spcPts val="3062"/>
                </a:lnSpc>
              </a:pPr>
              <a:r>
                <a:rPr lang="en-US" sz="1867" spc="186" b="true">
                  <a:solidFill>
                    <a:srgbClr val="415E74"/>
                  </a:solidFill>
                  <a:latin typeface="Brandon Grotesque Bold"/>
                  <a:ea typeface="Brandon Grotesque Bold"/>
                  <a:cs typeface="Brandon Grotesque Bold"/>
                  <a:sym typeface="Brandon Grotesque Bold"/>
                </a:rPr>
                <a:t>November 3, 2026</a:t>
              </a:r>
            </a:p>
          </p:txBody>
        </p:sp>
      </p:grpSp>
      <p:grpSp>
        <p:nvGrpSpPr>
          <p:cNvPr name="Group 15" id="15"/>
          <p:cNvGrpSpPr/>
          <p:nvPr/>
        </p:nvGrpSpPr>
        <p:grpSpPr>
          <a:xfrm rot="0">
            <a:off x="632954" y="4594589"/>
            <a:ext cx="2120443" cy="841893"/>
            <a:chOff x="0" y="0"/>
            <a:chExt cx="2827258" cy="1122524"/>
          </a:xfrm>
        </p:grpSpPr>
        <p:sp>
          <p:nvSpPr>
            <p:cNvPr name="Freeform 16" id="16"/>
            <p:cNvSpPr/>
            <p:nvPr/>
          </p:nvSpPr>
          <p:spPr>
            <a:xfrm flipH="false" flipV="false" rot="476580">
              <a:off x="2081409" y="46583"/>
              <a:ext cx="711823" cy="541875"/>
            </a:xfrm>
            <a:custGeom>
              <a:avLst/>
              <a:gdLst/>
              <a:ahLst/>
              <a:cxnLst/>
              <a:rect r="r" b="b" t="t" l="l"/>
              <a:pathLst>
                <a:path h="541875" w="711823">
                  <a:moveTo>
                    <a:pt x="0" y="0"/>
                  </a:moveTo>
                  <a:lnTo>
                    <a:pt x="711823" y="0"/>
                  </a:lnTo>
                  <a:lnTo>
                    <a:pt x="711823" y="541876"/>
                  </a:lnTo>
                  <a:lnTo>
                    <a:pt x="0" y="541876"/>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7" id="17"/>
            <p:cNvSpPr txBox="true"/>
            <p:nvPr/>
          </p:nvSpPr>
          <p:spPr>
            <a:xfrm rot="-307912">
              <a:off x="34889" y="75421"/>
              <a:ext cx="2364987" cy="943221"/>
            </a:xfrm>
            <a:prstGeom prst="rect">
              <a:avLst/>
            </a:prstGeom>
          </p:spPr>
          <p:txBody>
            <a:bodyPr anchor="t" rtlCol="false" tIns="0" lIns="0" bIns="0" rIns="0">
              <a:spAutoFit/>
            </a:bodyPr>
            <a:lstStyle/>
            <a:p>
              <a:pPr algn="ctr">
                <a:lnSpc>
                  <a:spcPts val="1922"/>
                </a:lnSpc>
              </a:pPr>
              <a:r>
                <a:rPr lang="en-US" sz="1373" spc="137">
                  <a:solidFill>
                    <a:srgbClr val="BFA461"/>
                  </a:solidFill>
                  <a:latin typeface="Linotype Feltpen"/>
                  <a:ea typeface="Linotype Feltpen"/>
                  <a:cs typeface="Linotype Feltpen"/>
                  <a:sym typeface="Linotype Feltpen"/>
                </a:rPr>
                <a:t>we have resources</a:t>
              </a:r>
            </a:p>
            <a:p>
              <a:pPr algn="ctr">
                <a:lnSpc>
                  <a:spcPts val="1922"/>
                </a:lnSpc>
              </a:pPr>
              <a:r>
                <a:rPr lang="en-US" sz="1373" spc="137">
                  <a:solidFill>
                    <a:srgbClr val="BFA461"/>
                  </a:solidFill>
                  <a:latin typeface="Linotype Feltpen"/>
                  <a:ea typeface="Linotype Feltpen"/>
                  <a:cs typeface="Linotype Feltpen"/>
                  <a:sym typeface="Linotype Feltpen"/>
                </a:rPr>
                <a:t>to help you</a:t>
              </a:r>
            </a:p>
            <a:p>
              <a:pPr algn="ctr">
                <a:lnSpc>
                  <a:spcPts val="1922"/>
                </a:lnSpc>
                <a:spcBef>
                  <a:spcPct val="0"/>
                </a:spcBef>
              </a:pPr>
              <a:r>
                <a:rPr lang="en-US" sz="1373" spc="137">
                  <a:solidFill>
                    <a:srgbClr val="BFA461"/>
                  </a:solidFill>
                  <a:latin typeface="Linotype Feltpen"/>
                  <a:ea typeface="Linotype Feltpen"/>
                  <a:cs typeface="Linotype Feltpen"/>
                  <a:sym typeface="Linotype Feltpen"/>
                </a:rPr>
                <a:t>spread the word!</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DAHLovelSWQ</dc:identifier>
  <dcterms:modified xsi:type="dcterms:W3CDTF">2011-08-01T06:04:30Z</dcterms:modified>
  <cp:revision>1</cp:revision>
  <dc:title>2026-Abortion-Amendment 4:3</dc:title>
</cp:coreProperties>
</file>