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Lst>
  <p:sldSz cx="9753600" cy="7315200"/>
  <p:notesSz cx="6858000" cy="9144000"/>
  <p:embeddedFontLst>
    <p:embeddedFont>
      <p:font typeface="PT Sans" charset="1" panose="020B0503020203020204"/>
      <p:regular r:id="rId17"/>
    </p:embeddedFont>
    <p:embeddedFont>
      <p:font typeface="Brandon Grotesque Heavy" charset="1" panose="020B0A03020203060202"/>
      <p:regular r:id="rId18"/>
    </p:embeddedFont>
    <p:embeddedFont>
      <p:font typeface="Brandon Grotesque Medium" charset="1" panose="020B0603020203060202"/>
      <p:regular r:id="rId19"/>
    </p:embeddedFont>
    <p:embeddedFont>
      <p:font typeface="Times New Roman" charset="1" panose="02030502070405020303"/>
      <p:regular r:id="rId20"/>
    </p:embeddedFont>
    <p:embeddedFont>
      <p:font typeface="Brandon Grotesque Bold" charset="1" panose="020B0803020203060202"/>
      <p:regular r:id="rId21"/>
    </p:embeddedFont>
    <p:embeddedFont>
      <p:font typeface="Arimo Bold" charset="1" panose="020B0704020202020204"/>
      <p:regular r:id="rId22"/>
    </p:embeddedFont>
    <p:embeddedFont>
      <p:font typeface="Times New Roman Italics" charset="1" panose="02030502070405090303"/>
      <p:regular r:id="rId23"/>
    </p:embeddedFont>
    <p:embeddedFont>
      <p:font typeface="Times New Roman Bold" charset="1" panose="02030802070405020303"/>
      <p:regular r:id="rId24"/>
    </p:embeddedFont>
    <p:embeddedFont>
      <p:font typeface="Arimo Italics" charset="1" panose="020B0604020202090204"/>
      <p:regular r:id="rId25"/>
    </p:embeddedFont>
    <p:embeddedFont>
      <p:font typeface="Handyman" charset="1" panose="00000000000000000000"/>
      <p:regular r:id="rId26"/>
    </p:embeddedFont>
    <p:embeddedFont>
      <p:font typeface="Brandon Grotesque" charset="1" panose="020B0503020203060202"/>
      <p:regular r:id="rId27"/>
    </p:embeddedFont>
    <p:embeddedFont>
      <p:font typeface="Linotype Feltpen Medium" charset="1" panose="03030606020000020004"/>
      <p:regular r:id="rId28"/>
    </p:embeddedFont>
    <p:embeddedFont>
      <p:font typeface="Brandon Grotesque Italics" charset="1" panose="020B05030202030D0202"/>
      <p:regular r:id="rId29"/>
    </p:embeddedFont>
    <p:embeddedFont>
      <p:font typeface="Linotype Feltpen" charset="1" panose="03030506020000020004"/>
      <p:regular r:id="rId30"/>
    </p:embeddedFont>
    <p:embeddedFont>
      <p:font typeface="Brandon Grotesque Bold Italics" charset="1" panose="020B08030202030D0202"/>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0.png" Type="http://schemas.openxmlformats.org/officeDocument/2006/relationships/image"/><Relationship Id="rId3" Target="../media/image91.png" Type="http://schemas.openxmlformats.org/officeDocument/2006/relationships/image"/><Relationship Id="rId4" Target="../media/image92.png" Type="http://schemas.openxmlformats.org/officeDocument/2006/relationships/image"/><Relationship Id="rId5" Target="../media/image88.png" Type="http://schemas.openxmlformats.org/officeDocument/2006/relationships/image"/><Relationship Id="rId6" Target="../media/image89.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 Id="rId7" Target="../media/image10.svg" Type="http://schemas.openxmlformats.org/officeDocument/2006/relationships/image"/><Relationship Id="rId8" Target="../media/image11.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jpeg" Type="http://schemas.openxmlformats.org/officeDocument/2006/relationships/image"/><Relationship Id="rId3" Target="../media/image9.png" Type="http://schemas.openxmlformats.org/officeDocument/2006/relationships/image"/><Relationship Id="rId4" Target="../media/image10.svg" Type="http://schemas.openxmlformats.org/officeDocument/2006/relationships/image"/><Relationship Id="rId5" Target="../media/image13.jpeg" Type="http://schemas.openxmlformats.org/officeDocument/2006/relationships/image"/><Relationship Id="rId6" Target="../media/image14.jpeg" Type="http://schemas.openxmlformats.org/officeDocument/2006/relationships/image"/><Relationship Id="rId7" Target="../media/image15.png" Type="http://schemas.openxmlformats.org/officeDocument/2006/relationships/image"/><Relationship Id="rId8" Target="../media/image16.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jpeg" Type="http://schemas.openxmlformats.org/officeDocument/2006/relationships/image"/><Relationship Id="rId3" Target="../media/image18.png" Type="http://schemas.openxmlformats.org/officeDocument/2006/relationships/image"/><Relationship Id="rId4" Target="../media/image19.svg" Type="http://schemas.openxmlformats.org/officeDocument/2006/relationships/image"/><Relationship Id="rId5" Target="../media/image20.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sv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 Id="rId6" Target="../media/image25.png" Type="http://schemas.openxmlformats.org/officeDocument/2006/relationships/image"/><Relationship Id="rId7" Target="../media/image26.svg" Type="http://schemas.openxmlformats.org/officeDocument/2006/relationships/image"/><Relationship Id="rId8" Target="../media/image27.png" Type="http://schemas.openxmlformats.org/officeDocument/2006/relationships/image"/><Relationship Id="rId9" Target="../media/image28.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7.png" Type="http://schemas.openxmlformats.org/officeDocument/2006/relationships/image"/><Relationship Id="rId11" Target="../media/image38.svg" Type="http://schemas.openxmlformats.org/officeDocument/2006/relationships/image"/><Relationship Id="rId12" Target="../media/image39.png" Type="http://schemas.openxmlformats.org/officeDocument/2006/relationships/image"/><Relationship Id="rId13" Target="../media/image40.svg" Type="http://schemas.openxmlformats.org/officeDocument/2006/relationships/image"/><Relationship Id="rId14" Target="../media/image41.png" Type="http://schemas.openxmlformats.org/officeDocument/2006/relationships/image"/><Relationship Id="rId15" Target="../media/image42.svg" Type="http://schemas.openxmlformats.org/officeDocument/2006/relationships/image"/><Relationship Id="rId16" Target="../media/image43.png" Type="http://schemas.openxmlformats.org/officeDocument/2006/relationships/image"/><Relationship Id="rId17" Target="../media/image44.svg" Type="http://schemas.openxmlformats.org/officeDocument/2006/relationships/image"/><Relationship Id="rId18" Target="../media/image45.png" Type="http://schemas.openxmlformats.org/officeDocument/2006/relationships/image"/><Relationship Id="rId19" Target="../media/image46.svg" Type="http://schemas.openxmlformats.org/officeDocument/2006/relationships/image"/><Relationship Id="rId2" Target="../media/image29.png" Type="http://schemas.openxmlformats.org/officeDocument/2006/relationships/image"/><Relationship Id="rId20" Target="../media/image47.png" Type="http://schemas.openxmlformats.org/officeDocument/2006/relationships/image"/><Relationship Id="rId21" Target="../media/image48.svg" Type="http://schemas.openxmlformats.org/officeDocument/2006/relationships/image"/><Relationship Id="rId22" Target="../media/image49.png" Type="http://schemas.openxmlformats.org/officeDocument/2006/relationships/image"/><Relationship Id="rId23" Target="../media/image50.svg" Type="http://schemas.openxmlformats.org/officeDocument/2006/relationships/image"/><Relationship Id="rId24" Target="../media/image51.png" Type="http://schemas.openxmlformats.org/officeDocument/2006/relationships/image"/><Relationship Id="rId25" Target="../media/image52.svg" Type="http://schemas.openxmlformats.org/officeDocument/2006/relationships/image"/><Relationship Id="rId26" Target="../media/image53.png" Type="http://schemas.openxmlformats.org/officeDocument/2006/relationships/image"/><Relationship Id="rId27" Target="../media/image54.svg" Type="http://schemas.openxmlformats.org/officeDocument/2006/relationships/image"/><Relationship Id="rId28" Target="../media/image55.png" Type="http://schemas.openxmlformats.org/officeDocument/2006/relationships/image"/><Relationship Id="rId29" Target="../media/image56.svg" Type="http://schemas.openxmlformats.org/officeDocument/2006/relationships/image"/><Relationship Id="rId3" Target="../media/image30.svg" Type="http://schemas.openxmlformats.org/officeDocument/2006/relationships/image"/><Relationship Id="rId4" Target="../media/image31.png" Type="http://schemas.openxmlformats.org/officeDocument/2006/relationships/image"/><Relationship Id="rId5" Target="../media/image32.svg" Type="http://schemas.openxmlformats.org/officeDocument/2006/relationships/image"/><Relationship Id="rId6" Target="../media/image33.png" Type="http://schemas.openxmlformats.org/officeDocument/2006/relationships/image"/><Relationship Id="rId7" Target="../media/image34.svg" Type="http://schemas.openxmlformats.org/officeDocument/2006/relationships/image"/><Relationship Id="rId8" Target="../media/image35.png" Type="http://schemas.openxmlformats.org/officeDocument/2006/relationships/image"/><Relationship Id="rId9" Target="../media/image36.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3.png" Type="http://schemas.openxmlformats.org/officeDocument/2006/relationships/image"/><Relationship Id="rId11" Target="../media/image64.svg" Type="http://schemas.openxmlformats.org/officeDocument/2006/relationships/image"/><Relationship Id="rId12" Target="../media/image65.png" Type="http://schemas.openxmlformats.org/officeDocument/2006/relationships/image"/><Relationship Id="rId13" Target="../media/image66.svg" Type="http://schemas.openxmlformats.org/officeDocument/2006/relationships/image"/><Relationship Id="rId14" Target="../media/image33.png" Type="http://schemas.openxmlformats.org/officeDocument/2006/relationships/image"/><Relationship Id="rId15" Target="../media/image34.svg" Type="http://schemas.openxmlformats.org/officeDocument/2006/relationships/image"/><Relationship Id="rId16" Target="../media/image67.png" Type="http://schemas.openxmlformats.org/officeDocument/2006/relationships/image"/><Relationship Id="rId17" Target="../media/image68.svg" Type="http://schemas.openxmlformats.org/officeDocument/2006/relationships/image"/><Relationship Id="rId18" Target="../media/image69.png" Type="http://schemas.openxmlformats.org/officeDocument/2006/relationships/image"/><Relationship Id="rId19" Target="../media/image70.svg" Type="http://schemas.openxmlformats.org/officeDocument/2006/relationships/image"/><Relationship Id="rId2" Target="../media/image31.png" Type="http://schemas.openxmlformats.org/officeDocument/2006/relationships/image"/><Relationship Id="rId20" Target="../media/image29.png" Type="http://schemas.openxmlformats.org/officeDocument/2006/relationships/image"/><Relationship Id="rId21" Target="../media/image30.svg" Type="http://schemas.openxmlformats.org/officeDocument/2006/relationships/image"/><Relationship Id="rId22" Target="../media/image71.png" Type="http://schemas.openxmlformats.org/officeDocument/2006/relationships/image"/><Relationship Id="rId23" Target="../media/image72.svg" Type="http://schemas.openxmlformats.org/officeDocument/2006/relationships/image"/><Relationship Id="rId24" Target="../media/image73.png" Type="http://schemas.openxmlformats.org/officeDocument/2006/relationships/image"/><Relationship Id="rId25" Target="../media/image74.svg" Type="http://schemas.openxmlformats.org/officeDocument/2006/relationships/image"/><Relationship Id="rId26" Target="../media/image75.png" Type="http://schemas.openxmlformats.org/officeDocument/2006/relationships/image"/><Relationship Id="rId27" Target="../media/image76.svg" Type="http://schemas.openxmlformats.org/officeDocument/2006/relationships/image"/><Relationship Id="rId28" Target="../media/image77.png" Type="http://schemas.openxmlformats.org/officeDocument/2006/relationships/image"/><Relationship Id="rId29" Target="../media/image78.svg" Type="http://schemas.openxmlformats.org/officeDocument/2006/relationships/image"/><Relationship Id="rId3" Target="../media/image32.svg" Type="http://schemas.openxmlformats.org/officeDocument/2006/relationships/image"/><Relationship Id="rId30" Target="../media/image79.png" Type="http://schemas.openxmlformats.org/officeDocument/2006/relationships/image"/><Relationship Id="rId31" Target="../media/image80.png" Type="http://schemas.openxmlformats.org/officeDocument/2006/relationships/image"/><Relationship Id="rId32" Target="../media/image81.svg" Type="http://schemas.openxmlformats.org/officeDocument/2006/relationships/image"/><Relationship Id="rId33" Target="../media/image82.png" Type="http://schemas.openxmlformats.org/officeDocument/2006/relationships/image"/><Relationship Id="rId34" Target="../media/image83.svg" Type="http://schemas.openxmlformats.org/officeDocument/2006/relationships/image"/><Relationship Id="rId35" Target="../media/image84.png" Type="http://schemas.openxmlformats.org/officeDocument/2006/relationships/image"/><Relationship Id="rId36" Target="../media/image85.svg" Type="http://schemas.openxmlformats.org/officeDocument/2006/relationships/image"/><Relationship Id="rId37" Target="../media/image86.png" Type="http://schemas.openxmlformats.org/officeDocument/2006/relationships/image"/><Relationship Id="rId38" Target="../media/image87.svg" Type="http://schemas.openxmlformats.org/officeDocument/2006/relationships/image"/><Relationship Id="rId4" Target="../media/image57.png" Type="http://schemas.openxmlformats.org/officeDocument/2006/relationships/image"/><Relationship Id="rId5" Target="../media/image58.svg" Type="http://schemas.openxmlformats.org/officeDocument/2006/relationships/image"/><Relationship Id="rId6" Target="../media/image59.png" Type="http://schemas.openxmlformats.org/officeDocument/2006/relationships/image"/><Relationship Id="rId7" Target="../media/image60.svg" Type="http://schemas.openxmlformats.org/officeDocument/2006/relationships/image"/><Relationship Id="rId8" Target="../media/image61.png" Type="http://schemas.openxmlformats.org/officeDocument/2006/relationships/image"/><Relationship Id="rId9" Target="../media/image62.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88.png" Type="http://schemas.openxmlformats.org/officeDocument/2006/relationships/image"/><Relationship Id="rId4" Target="../media/image89.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5A0909"/>
        </a:solidFill>
      </p:bgPr>
    </p:bg>
    <p:spTree>
      <p:nvGrpSpPr>
        <p:cNvPr id="1" name=""/>
        <p:cNvGrpSpPr/>
        <p:nvPr/>
      </p:nvGrpSpPr>
      <p:grpSpPr>
        <a:xfrm>
          <a:off x="0" y="0"/>
          <a:ext cx="0" cy="0"/>
          <a:chOff x="0" y="0"/>
          <a:chExt cx="0" cy="0"/>
        </a:xfrm>
      </p:grpSpPr>
      <p:grpSp>
        <p:nvGrpSpPr>
          <p:cNvPr name="Group 2" id="2"/>
          <p:cNvGrpSpPr/>
          <p:nvPr/>
        </p:nvGrpSpPr>
        <p:grpSpPr>
          <a:xfrm rot="0">
            <a:off x="1404622" y="0"/>
            <a:ext cx="6944354" cy="7315200"/>
            <a:chOff x="0" y="0"/>
            <a:chExt cx="2571983" cy="2709333"/>
          </a:xfrm>
        </p:grpSpPr>
        <p:sp>
          <p:nvSpPr>
            <p:cNvPr name="Freeform 3" id="3"/>
            <p:cNvSpPr/>
            <p:nvPr/>
          </p:nvSpPr>
          <p:spPr>
            <a:xfrm flipH="false" flipV="false" rot="0">
              <a:off x="0" y="0"/>
              <a:ext cx="2571983" cy="2709333"/>
            </a:xfrm>
            <a:custGeom>
              <a:avLst/>
              <a:gdLst/>
              <a:ahLst/>
              <a:cxnLst/>
              <a:rect r="r" b="b" t="t" l="l"/>
              <a:pathLst>
                <a:path h="2709333" w="2571983">
                  <a:moveTo>
                    <a:pt x="0" y="0"/>
                  </a:moveTo>
                  <a:lnTo>
                    <a:pt x="2571983" y="0"/>
                  </a:lnTo>
                  <a:lnTo>
                    <a:pt x="2571983" y="2709333"/>
                  </a:lnTo>
                  <a:lnTo>
                    <a:pt x="0" y="2709333"/>
                  </a:lnTo>
                  <a:close/>
                </a:path>
              </a:pathLst>
            </a:custGeom>
            <a:solidFill>
              <a:srgbClr val="A9403A"/>
            </a:solidFill>
          </p:spPr>
        </p:sp>
        <p:sp>
          <p:nvSpPr>
            <p:cNvPr name="TextBox 4" id="4"/>
            <p:cNvSpPr txBox="true"/>
            <p:nvPr/>
          </p:nvSpPr>
          <p:spPr>
            <a:xfrm>
              <a:off x="0" y="-28575"/>
              <a:ext cx="2571983" cy="2737908"/>
            </a:xfrm>
            <a:prstGeom prst="rect">
              <a:avLst/>
            </a:prstGeom>
          </p:spPr>
          <p:txBody>
            <a:bodyPr anchor="ctr" rtlCol="false" tIns="50800" lIns="50800" bIns="50800" rIns="50800"/>
            <a:lstStyle/>
            <a:p>
              <a:pPr algn="ctr">
                <a:lnSpc>
                  <a:spcPts val="1981"/>
                </a:lnSpc>
              </a:pPr>
            </a:p>
          </p:txBody>
        </p:sp>
      </p:grpSp>
      <p:grpSp>
        <p:nvGrpSpPr>
          <p:cNvPr name="Group 5" id="5"/>
          <p:cNvGrpSpPr/>
          <p:nvPr/>
        </p:nvGrpSpPr>
        <p:grpSpPr>
          <a:xfrm rot="0">
            <a:off x="2544084" y="1256513"/>
            <a:ext cx="4665433" cy="2371595"/>
            <a:chOff x="0" y="0"/>
            <a:chExt cx="10386598" cy="5279853"/>
          </a:xfrm>
        </p:grpSpPr>
        <p:sp>
          <p:nvSpPr>
            <p:cNvPr name="Freeform 6" id="6"/>
            <p:cNvSpPr/>
            <p:nvPr/>
          </p:nvSpPr>
          <p:spPr>
            <a:xfrm flipH="false" flipV="false" rot="0">
              <a:off x="0" y="0"/>
              <a:ext cx="10386568" cy="5279898"/>
            </a:xfrm>
            <a:custGeom>
              <a:avLst/>
              <a:gdLst/>
              <a:ahLst/>
              <a:cxnLst/>
              <a:rect r="r" b="b" t="t" l="l"/>
              <a:pathLst>
                <a:path h="5279898" w="10386568">
                  <a:moveTo>
                    <a:pt x="0" y="0"/>
                  </a:moveTo>
                  <a:lnTo>
                    <a:pt x="10386568" y="0"/>
                  </a:lnTo>
                  <a:lnTo>
                    <a:pt x="10386568" y="5279898"/>
                  </a:lnTo>
                  <a:lnTo>
                    <a:pt x="0" y="5279898"/>
                  </a:lnTo>
                  <a:lnTo>
                    <a:pt x="0" y="0"/>
                  </a:lnTo>
                  <a:close/>
                </a:path>
              </a:pathLst>
            </a:custGeom>
            <a:blipFill>
              <a:blip r:embed="rId2"/>
              <a:stretch>
                <a:fillRect l="0" t="-45" r="0" b="-44"/>
              </a:stretch>
            </a:blipFill>
          </p:spPr>
        </p:sp>
      </p:grpSp>
      <p:grpSp>
        <p:nvGrpSpPr>
          <p:cNvPr name="Group 7" id="7"/>
          <p:cNvGrpSpPr/>
          <p:nvPr/>
        </p:nvGrpSpPr>
        <p:grpSpPr>
          <a:xfrm rot="0">
            <a:off x="2107338" y="3806679"/>
            <a:ext cx="5538925" cy="11409"/>
            <a:chOff x="0" y="0"/>
            <a:chExt cx="12331241" cy="25400"/>
          </a:xfrm>
        </p:grpSpPr>
        <p:sp>
          <p:nvSpPr>
            <p:cNvPr name="Freeform 8" id="8"/>
            <p:cNvSpPr/>
            <p:nvPr/>
          </p:nvSpPr>
          <p:spPr>
            <a:xfrm flipH="false" flipV="false" rot="0">
              <a:off x="0" y="0"/>
              <a:ext cx="12339701" cy="33909"/>
            </a:xfrm>
            <a:custGeom>
              <a:avLst/>
              <a:gdLst/>
              <a:ahLst/>
              <a:cxnLst/>
              <a:rect r="r" b="b" t="t" l="l"/>
              <a:pathLst>
                <a:path h="33909" w="12339701">
                  <a:moveTo>
                    <a:pt x="16891" y="0"/>
                  </a:moveTo>
                  <a:lnTo>
                    <a:pt x="12322810" y="0"/>
                  </a:lnTo>
                  <a:cubicBezTo>
                    <a:pt x="12332208" y="0"/>
                    <a:pt x="12339701" y="7620"/>
                    <a:pt x="12339701" y="16891"/>
                  </a:cubicBezTo>
                  <a:cubicBezTo>
                    <a:pt x="12339701" y="26162"/>
                    <a:pt x="12332081" y="33782"/>
                    <a:pt x="12322810" y="33782"/>
                  </a:cubicBezTo>
                  <a:lnTo>
                    <a:pt x="16891" y="33782"/>
                  </a:lnTo>
                  <a:cubicBezTo>
                    <a:pt x="7620" y="33909"/>
                    <a:pt x="0" y="26289"/>
                    <a:pt x="0" y="16891"/>
                  </a:cubicBezTo>
                  <a:cubicBezTo>
                    <a:pt x="0" y="7493"/>
                    <a:pt x="7620" y="0"/>
                    <a:pt x="16891" y="0"/>
                  </a:cubicBezTo>
                  <a:close/>
                </a:path>
              </a:pathLst>
            </a:custGeom>
            <a:solidFill>
              <a:srgbClr val="FFFFFF"/>
            </a:solidFill>
          </p:spPr>
        </p:sp>
      </p:grpSp>
      <p:grpSp>
        <p:nvGrpSpPr>
          <p:cNvPr name="Group 9" id="9"/>
          <p:cNvGrpSpPr/>
          <p:nvPr/>
        </p:nvGrpSpPr>
        <p:grpSpPr>
          <a:xfrm rot="0">
            <a:off x="3967910" y="4608360"/>
            <a:ext cx="1817780" cy="472623"/>
            <a:chOff x="0" y="0"/>
            <a:chExt cx="4046902" cy="1052195"/>
          </a:xfrm>
        </p:grpSpPr>
        <p:sp>
          <p:nvSpPr>
            <p:cNvPr name="Freeform 10" id="10"/>
            <p:cNvSpPr/>
            <p:nvPr/>
          </p:nvSpPr>
          <p:spPr>
            <a:xfrm flipH="false" flipV="false" rot="0">
              <a:off x="0" y="0"/>
              <a:ext cx="4046855" cy="1052195"/>
            </a:xfrm>
            <a:custGeom>
              <a:avLst/>
              <a:gdLst/>
              <a:ahLst/>
              <a:cxnLst/>
              <a:rect r="r" b="b" t="t" l="l"/>
              <a:pathLst>
                <a:path h="1052195" w="4046855">
                  <a:moveTo>
                    <a:pt x="0" y="0"/>
                  </a:moveTo>
                  <a:lnTo>
                    <a:pt x="4046855" y="0"/>
                  </a:lnTo>
                  <a:lnTo>
                    <a:pt x="4046855" y="1052195"/>
                  </a:lnTo>
                  <a:lnTo>
                    <a:pt x="0" y="1052195"/>
                  </a:lnTo>
                  <a:lnTo>
                    <a:pt x="0" y="0"/>
                  </a:lnTo>
                  <a:close/>
                </a:path>
              </a:pathLst>
            </a:custGeom>
            <a:blipFill>
              <a:blip r:embed="rId3"/>
              <a:stretch>
                <a:fillRect l="0" t="-791" r="-1" b="-791"/>
              </a:stretch>
            </a:blipFill>
          </p:spPr>
        </p:sp>
      </p:grpSp>
      <p:grpSp>
        <p:nvGrpSpPr>
          <p:cNvPr name="Group 11" id="11"/>
          <p:cNvGrpSpPr>
            <a:grpSpLocks noChangeAspect="true"/>
          </p:cNvGrpSpPr>
          <p:nvPr/>
        </p:nvGrpSpPr>
        <p:grpSpPr>
          <a:xfrm rot="0">
            <a:off x="6897515" y="5849321"/>
            <a:ext cx="1343781" cy="1343781"/>
            <a:chOff x="0" y="0"/>
            <a:chExt cx="2991643" cy="2991643"/>
          </a:xfrm>
        </p:grpSpPr>
        <p:sp>
          <p:nvSpPr>
            <p:cNvPr name="Freeform 12" id="12"/>
            <p:cNvSpPr/>
            <p:nvPr/>
          </p:nvSpPr>
          <p:spPr>
            <a:xfrm flipH="false" flipV="false" rot="0">
              <a:off x="0" y="0"/>
              <a:ext cx="2991612" cy="2991612"/>
            </a:xfrm>
            <a:custGeom>
              <a:avLst/>
              <a:gdLst/>
              <a:ahLst/>
              <a:cxnLst/>
              <a:rect r="r" b="b" t="t" l="l"/>
              <a:pathLst>
                <a:path h="2991612" w="2991612">
                  <a:moveTo>
                    <a:pt x="0" y="0"/>
                  </a:moveTo>
                  <a:lnTo>
                    <a:pt x="2991612" y="0"/>
                  </a:lnTo>
                  <a:lnTo>
                    <a:pt x="2991612" y="2991612"/>
                  </a:lnTo>
                  <a:lnTo>
                    <a:pt x="0" y="2991612"/>
                  </a:lnTo>
                  <a:lnTo>
                    <a:pt x="0" y="0"/>
                  </a:lnTo>
                  <a:close/>
                </a:path>
              </a:pathLst>
            </a:custGeom>
            <a:blipFill>
              <a:blip r:embed="rId4"/>
              <a:stretch>
                <a:fillRect l="0" t="0" r="-1" b="-1"/>
              </a:stretch>
            </a:blipFill>
          </p:spPr>
        </p:sp>
      </p:grpSp>
      <p:sp>
        <p:nvSpPr>
          <p:cNvPr name="TextBox 13" id="13"/>
          <p:cNvSpPr txBox="true"/>
          <p:nvPr/>
        </p:nvSpPr>
        <p:spPr>
          <a:xfrm rot="0">
            <a:off x="1340623" y="3955507"/>
            <a:ext cx="7072354" cy="272716"/>
          </a:xfrm>
          <a:prstGeom prst="rect">
            <a:avLst/>
          </a:prstGeom>
        </p:spPr>
        <p:txBody>
          <a:bodyPr anchor="t" rtlCol="false" tIns="0" lIns="0" bIns="0" rIns="0">
            <a:spAutoFit/>
          </a:bodyPr>
          <a:lstStyle/>
          <a:p>
            <a:pPr algn="ctr">
              <a:lnSpc>
                <a:spcPts val="2263"/>
              </a:lnSpc>
            </a:pPr>
            <a:r>
              <a:rPr lang="en-US" sz="1616" spc="323">
                <a:solidFill>
                  <a:srgbClr val="FFFFFF"/>
                </a:solidFill>
                <a:latin typeface="PT Sans"/>
                <a:ea typeface="PT Sans"/>
                <a:cs typeface="PT Sans"/>
                <a:sym typeface="PT Sans"/>
              </a:rPr>
              <a:t>CNPENINSULA.ORG/NOABORTIONAMENDMENT</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a:off x="2867187" y="1304270"/>
            <a:ext cx="1162621" cy="0"/>
          </a:xfrm>
          <a:prstGeom prst="line">
            <a:avLst/>
          </a:prstGeom>
          <a:ln cap="flat" w="9525">
            <a:solidFill>
              <a:srgbClr val="415E74"/>
            </a:solidFill>
            <a:prstDash val="solid"/>
            <a:headEnd type="none" len="sm" w="sm"/>
            <a:tailEnd type="none" len="sm" w="sm"/>
          </a:ln>
        </p:spPr>
      </p:sp>
      <p:sp>
        <p:nvSpPr>
          <p:cNvPr name="Freeform 3" id="3"/>
          <p:cNvSpPr/>
          <p:nvPr/>
        </p:nvSpPr>
        <p:spPr>
          <a:xfrm flipH="false" flipV="false" rot="0">
            <a:off x="632954" y="500203"/>
            <a:ext cx="1987645" cy="1996934"/>
          </a:xfrm>
          <a:custGeom>
            <a:avLst/>
            <a:gdLst/>
            <a:ahLst/>
            <a:cxnLst/>
            <a:rect r="r" b="b" t="t" l="l"/>
            <a:pathLst>
              <a:path h="1996934" w="1987645">
                <a:moveTo>
                  <a:pt x="0" y="0"/>
                </a:moveTo>
                <a:lnTo>
                  <a:pt x="1987645" y="0"/>
                </a:lnTo>
                <a:lnTo>
                  <a:pt x="1987645" y="1996934"/>
                </a:lnTo>
                <a:lnTo>
                  <a:pt x="0" y="1996934"/>
                </a:lnTo>
                <a:lnTo>
                  <a:pt x="0" y="0"/>
                </a:lnTo>
                <a:close/>
              </a:path>
            </a:pathLst>
          </a:custGeom>
          <a:blipFill>
            <a:blip r:embed="rId2"/>
            <a:stretch>
              <a:fillRect l="-233" t="0" r="-233" b="0"/>
            </a:stretch>
          </a:blipFill>
        </p:spPr>
      </p:sp>
      <p:sp>
        <p:nvSpPr>
          <p:cNvPr name="TextBox 4" id="4"/>
          <p:cNvSpPr txBox="true"/>
          <p:nvPr/>
        </p:nvSpPr>
        <p:spPr>
          <a:xfrm rot="0">
            <a:off x="2848991" y="854391"/>
            <a:ext cx="2757211" cy="314316"/>
          </a:xfrm>
          <a:prstGeom prst="rect">
            <a:avLst/>
          </a:prstGeom>
        </p:spPr>
        <p:txBody>
          <a:bodyPr anchor="t" rtlCol="false" tIns="0" lIns="0" bIns="0" rIns="0">
            <a:spAutoFit/>
          </a:bodyPr>
          <a:lstStyle/>
          <a:p>
            <a:pPr algn="l">
              <a:lnSpc>
                <a:spcPts val="2569"/>
              </a:lnSpc>
              <a:spcBef>
                <a:spcPct val="0"/>
              </a:spcBef>
            </a:pPr>
            <a:r>
              <a:rPr lang="en-US" b="true" sz="1835" spc="183">
                <a:solidFill>
                  <a:srgbClr val="415E74"/>
                </a:solidFill>
                <a:latin typeface="Brandon Grotesque Bold"/>
                <a:ea typeface="Brandon Grotesque Bold"/>
                <a:cs typeface="Brandon Grotesque Bold"/>
                <a:sym typeface="Brandon Grotesque Bold"/>
              </a:rPr>
              <a:t>GET INFORMED</a:t>
            </a:r>
          </a:p>
        </p:txBody>
      </p:sp>
      <p:sp>
        <p:nvSpPr>
          <p:cNvPr name="TextBox 5" id="5"/>
          <p:cNvSpPr txBox="true"/>
          <p:nvPr/>
        </p:nvSpPr>
        <p:spPr>
          <a:xfrm rot="0">
            <a:off x="2867187" y="1415579"/>
            <a:ext cx="7243514" cy="593223"/>
          </a:xfrm>
          <a:prstGeom prst="rect">
            <a:avLst/>
          </a:prstGeom>
        </p:spPr>
        <p:txBody>
          <a:bodyPr anchor="t" rtlCol="false" tIns="0" lIns="0" bIns="0" rIns="0">
            <a:spAutoFit/>
          </a:bodyPr>
          <a:lstStyle/>
          <a:p>
            <a:pPr algn="l">
              <a:lnSpc>
                <a:spcPts val="2304"/>
              </a:lnSpc>
            </a:pPr>
            <a:r>
              <a:rPr lang="en-US" sz="1404" i="true" spc="140">
                <a:solidFill>
                  <a:srgbClr val="415E74"/>
                </a:solidFill>
                <a:latin typeface="Brandon Grotesque Italics"/>
                <a:ea typeface="Brandon Grotesque Italics"/>
                <a:cs typeface="Brandon Grotesque Italics"/>
                <a:sym typeface="Brandon Grotesque Italics"/>
              </a:rPr>
              <a:t>To Learn More About The Amendment Visit:</a:t>
            </a:r>
          </a:p>
          <a:p>
            <a:pPr algn="l">
              <a:lnSpc>
                <a:spcPts val="2570"/>
              </a:lnSpc>
            </a:pPr>
            <a:r>
              <a:rPr lang="en-US" sz="1567" spc="156" b="true">
                <a:solidFill>
                  <a:srgbClr val="415E74"/>
                </a:solidFill>
                <a:latin typeface="Brandon Grotesque Bold"/>
                <a:ea typeface="Brandon Grotesque Bold"/>
                <a:cs typeface="Brandon Grotesque Bold"/>
                <a:sym typeface="Brandon Grotesque Bold"/>
              </a:rPr>
              <a:t>cnpeninsula.org/</a:t>
            </a:r>
            <a:r>
              <a:rPr lang="en-US" b="true" sz="1567" spc="156">
                <a:solidFill>
                  <a:srgbClr val="415E74"/>
                </a:solidFill>
                <a:latin typeface="Brandon Grotesque Bold"/>
                <a:ea typeface="Brandon Grotesque Bold"/>
                <a:cs typeface="Brandon Grotesque Bold"/>
                <a:sym typeface="Brandon Grotesque Bold"/>
              </a:rPr>
              <a:t>NOABORTIONAMENDMENT.COM</a:t>
            </a:r>
          </a:p>
        </p:txBody>
      </p:sp>
      <p:sp>
        <p:nvSpPr>
          <p:cNvPr name="Freeform 6" id="6"/>
          <p:cNvSpPr/>
          <p:nvPr/>
        </p:nvSpPr>
        <p:spPr>
          <a:xfrm flipH="false" flipV="false" rot="0">
            <a:off x="2302031" y="2660255"/>
            <a:ext cx="1996934" cy="1996934"/>
          </a:xfrm>
          <a:custGeom>
            <a:avLst/>
            <a:gdLst/>
            <a:ahLst/>
            <a:cxnLst/>
            <a:rect r="r" b="b" t="t" l="l"/>
            <a:pathLst>
              <a:path h="1996934" w="1996934">
                <a:moveTo>
                  <a:pt x="0" y="0"/>
                </a:moveTo>
                <a:lnTo>
                  <a:pt x="1996934" y="0"/>
                </a:lnTo>
                <a:lnTo>
                  <a:pt x="1996934" y="1996934"/>
                </a:lnTo>
                <a:lnTo>
                  <a:pt x="0" y="1996934"/>
                </a:lnTo>
                <a:lnTo>
                  <a:pt x="0" y="0"/>
                </a:lnTo>
                <a:close/>
              </a:path>
            </a:pathLst>
          </a:custGeom>
          <a:blipFill>
            <a:blip r:embed="rId3"/>
            <a:stretch>
              <a:fillRect l="0" t="0" r="0" b="0"/>
            </a:stretch>
          </a:blipFill>
        </p:spPr>
      </p:sp>
      <p:sp>
        <p:nvSpPr>
          <p:cNvPr name="AutoShape 7" id="7"/>
          <p:cNvSpPr/>
          <p:nvPr/>
        </p:nvSpPr>
        <p:spPr>
          <a:xfrm>
            <a:off x="4641614" y="3207137"/>
            <a:ext cx="1162621" cy="0"/>
          </a:xfrm>
          <a:prstGeom prst="line">
            <a:avLst/>
          </a:prstGeom>
          <a:ln cap="flat" w="9525">
            <a:solidFill>
              <a:srgbClr val="A9403B"/>
            </a:solidFill>
            <a:prstDash val="solid"/>
            <a:headEnd type="none" len="sm" w="sm"/>
            <a:tailEnd type="none" len="sm" w="sm"/>
          </a:ln>
        </p:spPr>
      </p:sp>
      <p:sp>
        <p:nvSpPr>
          <p:cNvPr name="TextBox 8" id="8"/>
          <p:cNvSpPr txBox="true"/>
          <p:nvPr/>
        </p:nvSpPr>
        <p:spPr>
          <a:xfrm rot="0">
            <a:off x="4623419" y="2757258"/>
            <a:ext cx="2757211" cy="314316"/>
          </a:xfrm>
          <a:prstGeom prst="rect">
            <a:avLst/>
          </a:prstGeom>
        </p:spPr>
        <p:txBody>
          <a:bodyPr anchor="t" rtlCol="false" tIns="0" lIns="0" bIns="0" rIns="0">
            <a:spAutoFit/>
          </a:bodyPr>
          <a:lstStyle/>
          <a:p>
            <a:pPr algn="l">
              <a:lnSpc>
                <a:spcPts val="2569"/>
              </a:lnSpc>
              <a:spcBef>
                <a:spcPct val="0"/>
              </a:spcBef>
            </a:pPr>
            <a:r>
              <a:rPr lang="en-US" b="true" sz="1835" spc="183">
                <a:solidFill>
                  <a:srgbClr val="A9403B"/>
                </a:solidFill>
                <a:latin typeface="Brandon Grotesque Bold"/>
                <a:ea typeface="Brandon Grotesque Bold"/>
                <a:cs typeface="Brandon Grotesque Bold"/>
                <a:sym typeface="Brandon Grotesque Bold"/>
              </a:rPr>
              <a:t>PROTECT LIFE</a:t>
            </a:r>
          </a:p>
        </p:txBody>
      </p:sp>
      <p:sp>
        <p:nvSpPr>
          <p:cNvPr name="TextBox 9" id="9"/>
          <p:cNvSpPr txBox="true"/>
          <p:nvPr/>
        </p:nvSpPr>
        <p:spPr>
          <a:xfrm rot="0">
            <a:off x="4641614" y="3318446"/>
            <a:ext cx="4030175" cy="653840"/>
          </a:xfrm>
          <a:prstGeom prst="rect">
            <a:avLst/>
          </a:prstGeom>
        </p:spPr>
        <p:txBody>
          <a:bodyPr anchor="t" rtlCol="false" tIns="0" lIns="0" bIns="0" rIns="0">
            <a:spAutoFit/>
          </a:bodyPr>
          <a:lstStyle/>
          <a:p>
            <a:pPr algn="l">
              <a:lnSpc>
                <a:spcPts val="2304"/>
              </a:lnSpc>
            </a:pPr>
            <a:r>
              <a:rPr lang="en-US" sz="1404" i="true" spc="140">
                <a:solidFill>
                  <a:srgbClr val="A9403B"/>
                </a:solidFill>
                <a:latin typeface="Brandon Grotesque Italics"/>
                <a:ea typeface="Brandon Grotesque Italics"/>
                <a:cs typeface="Brandon Grotesque Italics"/>
                <a:sym typeface="Brandon Grotesque Italics"/>
              </a:rPr>
              <a:t>Spread Awareness and Support Your Local PRC</a:t>
            </a:r>
          </a:p>
          <a:p>
            <a:pPr algn="l">
              <a:lnSpc>
                <a:spcPts val="3062"/>
              </a:lnSpc>
            </a:pPr>
            <a:r>
              <a:rPr lang="en-US" sz="1867" spc="186" b="true">
                <a:solidFill>
                  <a:srgbClr val="A9403B"/>
                </a:solidFill>
                <a:latin typeface="Brandon Grotesque Bold"/>
                <a:ea typeface="Brandon Grotesque Bold"/>
                <a:cs typeface="Brandon Grotesque Bold"/>
                <a:sym typeface="Brandon Grotesque Bold"/>
              </a:rPr>
              <a:t>care net peninsula</a:t>
            </a:r>
          </a:p>
        </p:txBody>
      </p:sp>
      <p:sp>
        <p:nvSpPr>
          <p:cNvPr name="Freeform 10" id="10"/>
          <p:cNvSpPr/>
          <p:nvPr/>
        </p:nvSpPr>
        <p:spPr>
          <a:xfrm flipH="false" flipV="false" rot="0">
            <a:off x="3971108" y="4818063"/>
            <a:ext cx="1996934" cy="1996934"/>
          </a:xfrm>
          <a:custGeom>
            <a:avLst/>
            <a:gdLst/>
            <a:ahLst/>
            <a:cxnLst/>
            <a:rect r="r" b="b" t="t" l="l"/>
            <a:pathLst>
              <a:path h="1996934" w="1996934">
                <a:moveTo>
                  <a:pt x="0" y="0"/>
                </a:moveTo>
                <a:lnTo>
                  <a:pt x="1996934" y="0"/>
                </a:lnTo>
                <a:lnTo>
                  <a:pt x="1996934" y="1996934"/>
                </a:lnTo>
                <a:lnTo>
                  <a:pt x="0" y="1996934"/>
                </a:lnTo>
                <a:lnTo>
                  <a:pt x="0" y="0"/>
                </a:lnTo>
                <a:close/>
              </a:path>
            </a:pathLst>
          </a:custGeom>
          <a:blipFill>
            <a:blip r:embed="rId4"/>
            <a:stretch>
              <a:fillRect l="0" t="0" r="0" b="0"/>
            </a:stretch>
          </a:blipFill>
        </p:spPr>
      </p:sp>
      <p:sp>
        <p:nvSpPr>
          <p:cNvPr name="AutoShape 11" id="11"/>
          <p:cNvSpPr/>
          <p:nvPr/>
        </p:nvSpPr>
        <p:spPr>
          <a:xfrm>
            <a:off x="6205341" y="5622130"/>
            <a:ext cx="1162621" cy="0"/>
          </a:xfrm>
          <a:prstGeom prst="line">
            <a:avLst/>
          </a:prstGeom>
          <a:ln cap="flat" w="9525">
            <a:solidFill>
              <a:srgbClr val="415E74"/>
            </a:solidFill>
            <a:prstDash val="solid"/>
            <a:headEnd type="none" len="sm" w="sm"/>
            <a:tailEnd type="none" len="sm" w="sm"/>
          </a:ln>
        </p:spPr>
      </p:sp>
      <p:sp>
        <p:nvSpPr>
          <p:cNvPr name="TextBox 12" id="12"/>
          <p:cNvSpPr txBox="true"/>
          <p:nvPr/>
        </p:nvSpPr>
        <p:spPr>
          <a:xfrm rot="0">
            <a:off x="6187146" y="5172251"/>
            <a:ext cx="2933500" cy="314316"/>
          </a:xfrm>
          <a:prstGeom prst="rect">
            <a:avLst/>
          </a:prstGeom>
        </p:spPr>
        <p:txBody>
          <a:bodyPr anchor="t" rtlCol="false" tIns="0" lIns="0" bIns="0" rIns="0">
            <a:spAutoFit/>
          </a:bodyPr>
          <a:lstStyle/>
          <a:p>
            <a:pPr algn="l">
              <a:lnSpc>
                <a:spcPts val="2569"/>
              </a:lnSpc>
              <a:spcBef>
                <a:spcPct val="0"/>
              </a:spcBef>
            </a:pPr>
            <a:r>
              <a:rPr lang="en-US" b="true" sz="1835" spc="183">
                <a:solidFill>
                  <a:srgbClr val="415E74"/>
                </a:solidFill>
                <a:latin typeface="Brandon Grotesque Bold"/>
                <a:ea typeface="Brandon Grotesque Bold"/>
                <a:cs typeface="Brandon Grotesque Bold"/>
                <a:sym typeface="Brandon Grotesque Bold"/>
              </a:rPr>
              <a:t>VOTE</a:t>
            </a:r>
          </a:p>
        </p:txBody>
      </p:sp>
      <p:sp>
        <p:nvSpPr>
          <p:cNvPr name="TextBox 13" id="13"/>
          <p:cNvSpPr txBox="true"/>
          <p:nvPr/>
        </p:nvSpPr>
        <p:spPr>
          <a:xfrm rot="0">
            <a:off x="6205341" y="5733439"/>
            <a:ext cx="2915305" cy="653840"/>
          </a:xfrm>
          <a:prstGeom prst="rect">
            <a:avLst/>
          </a:prstGeom>
        </p:spPr>
        <p:txBody>
          <a:bodyPr anchor="t" rtlCol="false" tIns="0" lIns="0" bIns="0" rIns="0">
            <a:spAutoFit/>
          </a:bodyPr>
          <a:lstStyle/>
          <a:p>
            <a:pPr algn="l">
              <a:lnSpc>
                <a:spcPts val="2304"/>
              </a:lnSpc>
            </a:pPr>
            <a:r>
              <a:rPr lang="en-US" sz="1404" i="true" spc="140">
                <a:solidFill>
                  <a:srgbClr val="415E74"/>
                </a:solidFill>
                <a:latin typeface="Brandon Grotesque Italics"/>
                <a:ea typeface="Brandon Grotesque Italics"/>
                <a:cs typeface="Brandon Grotesque Italics"/>
                <a:sym typeface="Brandon Grotesque Italics"/>
              </a:rPr>
              <a:t>Get Out and Vote PRO-LIFE On</a:t>
            </a:r>
          </a:p>
          <a:p>
            <a:pPr algn="l">
              <a:lnSpc>
                <a:spcPts val="3062"/>
              </a:lnSpc>
            </a:pPr>
            <a:r>
              <a:rPr lang="en-US" sz="1867" spc="186" b="true">
                <a:solidFill>
                  <a:srgbClr val="415E74"/>
                </a:solidFill>
                <a:latin typeface="Brandon Grotesque Bold"/>
                <a:ea typeface="Brandon Grotesque Bold"/>
                <a:cs typeface="Brandon Grotesque Bold"/>
                <a:sym typeface="Brandon Grotesque Bold"/>
              </a:rPr>
              <a:t>November 4, 2025</a:t>
            </a:r>
          </a:p>
        </p:txBody>
      </p:sp>
      <p:grpSp>
        <p:nvGrpSpPr>
          <p:cNvPr name="Group 14" id="14"/>
          <p:cNvGrpSpPr/>
          <p:nvPr/>
        </p:nvGrpSpPr>
        <p:grpSpPr>
          <a:xfrm rot="0">
            <a:off x="632954" y="4594589"/>
            <a:ext cx="2120443" cy="841893"/>
            <a:chOff x="0" y="0"/>
            <a:chExt cx="2827258" cy="1122524"/>
          </a:xfrm>
        </p:grpSpPr>
        <p:sp>
          <p:nvSpPr>
            <p:cNvPr name="Freeform 15" id="15"/>
            <p:cNvSpPr/>
            <p:nvPr/>
          </p:nvSpPr>
          <p:spPr>
            <a:xfrm flipH="false" flipV="false" rot="476580">
              <a:off x="2081409" y="46583"/>
              <a:ext cx="711823" cy="541875"/>
            </a:xfrm>
            <a:custGeom>
              <a:avLst/>
              <a:gdLst/>
              <a:ahLst/>
              <a:cxnLst/>
              <a:rect r="r" b="b" t="t" l="l"/>
              <a:pathLst>
                <a:path h="541875" w="711823">
                  <a:moveTo>
                    <a:pt x="0" y="0"/>
                  </a:moveTo>
                  <a:lnTo>
                    <a:pt x="711823" y="0"/>
                  </a:lnTo>
                  <a:lnTo>
                    <a:pt x="711823" y="541876"/>
                  </a:lnTo>
                  <a:lnTo>
                    <a:pt x="0" y="54187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6" id="16"/>
            <p:cNvSpPr txBox="true"/>
            <p:nvPr/>
          </p:nvSpPr>
          <p:spPr>
            <a:xfrm rot="-307912">
              <a:off x="34889" y="75421"/>
              <a:ext cx="2364987" cy="943221"/>
            </a:xfrm>
            <a:prstGeom prst="rect">
              <a:avLst/>
            </a:prstGeom>
          </p:spPr>
          <p:txBody>
            <a:bodyPr anchor="t" rtlCol="false" tIns="0" lIns="0" bIns="0" rIns="0">
              <a:spAutoFit/>
            </a:bodyPr>
            <a:lstStyle/>
            <a:p>
              <a:pPr algn="ctr">
                <a:lnSpc>
                  <a:spcPts val="1922"/>
                </a:lnSpc>
              </a:pPr>
              <a:r>
                <a:rPr lang="en-US" sz="1373" spc="137">
                  <a:solidFill>
                    <a:srgbClr val="BFA461"/>
                  </a:solidFill>
                  <a:latin typeface="Linotype Feltpen"/>
                  <a:ea typeface="Linotype Feltpen"/>
                  <a:cs typeface="Linotype Feltpen"/>
                  <a:sym typeface="Linotype Feltpen"/>
                </a:rPr>
                <a:t>we have resources</a:t>
              </a:r>
            </a:p>
            <a:p>
              <a:pPr algn="ctr">
                <a:lnSpc>
                  <a:spcPts val="1922"/>
                </a:lnSpc>
              </a:pPr>
              <a:r>
                <a:rPr lang="en-US" sz="1373" spc="137">
                  <a:solidFill>
                    <a:srgbClr val="BFA461"/>
                  </a:solidFill>
                  <a:latin typeface="Linotype Feltpen"/>
                  <a:ea typeface="Linotype Feltpen"/>
                  <a:cs typeface="Linotype Feltpen"/>
                  <a:sym typeface="Linotype Feltpen"/>
                </a:rPr>
                <a:t>to help you</a:t>
              </a:r>
            </a:p>
            <a:p>
              <a:pPr algn="ctr">
                <a:lnSpc>
                  <a:spcPts val="1922"/>
                </a:lnSpc>
                <a:spcBef>
                  <a:spcPct val="0"/>
                </a:spcBef>
              </a:pPr>
              <a:r>
                <a:rPr lang="en-US" sz="1373" spc="137">
                  <a:solidFill>
                    <a:srgbClr val="BFA461"/>
                  </a:solidFill>
                  <a:latin typeface="Linotype Feltpen"/>
                  <a:ea typeface="Linotype Feltpen"/>
                  <a:cs typeface="Linotype Feltpen"/>
                  <a:sym typeface="Linotype Feltpen"/>
                </a:rPr>
                <a:t>spread the word!</a:t>
              </a:r>
            </a:p>
          </p:txBody>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25268" y="1654818"/>
            <a:ext cx="11604136" cy="588569"/>
            <a:chOff x="0" y="0"/>
            <a:chExt cx="5620263" cy="285063"/>
          </a:xfrm>
        </p:grpSpPr>
        <p:sp>
          <p:nvSpPr>
            <p:cNvPr name="Freeform 3" id="3"/>
            <p:cNvSpPr/>
            <p:nvPr/>
          </p:nvSpPr>
          <p:spPr>
            <a:xfrm flipH="false" flipV="false" rot="0">
              <a:off x="0" y="0"/>
              <a:ext cx="5620263" cy="285063"/>
            </a:xfrm>
            <a:custGeom>
              <a:avLst/>
              <a:gdLst/>
              <a:ahLst/>
              <a:cxnLst/>
              <a:rect r="r" b="b" t="t" l="l"/>
              <a:pathLst>
                <a:path h="285063" w="5620263">
                  <a:moveTo>
                    <a:pt x="0" y="0"/>
                  </a:moveTo>
                  <a:lnTo>
                    <a:pt x="5620263" y="0"/>
                  </a:lnTo>
                  <a:lnTo>
                    <a:pt x="5620263" y="285063"/>
                  </a:lnTo>
                  <a:lnTo>
                    <a:pt x="0" y="285063"/>
                  </a:lnTo>
                  <a:close/>
                </a:path>
              </a:pathLst>
            </a:custGeom>
            <a:solidFill>
              <a:srgbClr val="415E74"/>
            </a:solidFill>
          </p:spPr>
        </p:sp>
        <p:sp>
          <p:nvSpPr>
            <p:cNvPr name="TextBox 4" id="4"/>
            <p:cNvSpPr txBox="true"/>
            <p:nvPr/>
          </p:nvSpPr>
          <p:spPr>
            <a:xfrm>
              <a:off x="0" y="-9525"/>
              <a:ext cx="5620263" cy="294588"/>
            </a:xfrm>
            <a:prstGeom prst="rect">
              <a:avLst/>
            </a:prstGeom>
          </p:spPr>
          <p:txBody>
            <a:bodyPr anchor="ctr" rtlCol="false" tIns="36562" lIns="36562" bIns="36562" rIns="36562"/>
            <a:lstStyle/>
            <a:p>
              <a:pPr algn="ctr">
                <a:lnSpc>
                  <a:spcPts val="821"/>
                </a:lnSpc>
              </a:pPr>
            </a:p>
          </p:txBody>
        </p:sp>
      </p:grpSp>
      <p:sp>
        <p:nvSpPr>
          <p:cNvPr name="TextBox 5" id="5"/>
          <p:cNvSpPr txBox="true"/>
          <p:nvPr/>
        </p:nvSpPr>
        <p:spPr>
          <a:xfrm rot="0">
            <a:off x="618073" y="1770239"/>
            <a:ext cx="8514715" cy="319626"/>
          </a:xfrm>
          <a:prstGeom prst="rect">
            <a:avLst/>
          </a:prstGeom>
        </p:spPr>
        <p:txBody>
          <a:bodyPr anchor="t" rtlCol="false" tIns="0" lIns="0" bIns="0" rIns="0">
            <a:spAutoFit/>
          </a:bodyPr>
          <a:lstStyle/>
          <a:p>
            <a:pPr algn="ctr">
              <a:lnSpc>
                <a:spcPts val="2619"/>
              </a:lnSpc>
              <a:spcBef>
                <a:spcPct val="0"/>
              </a:spcBef>
            </a:pPr>
            <a:r>
              <a:rPr lang="en-US" b="true" sz="1871" spc="299">
                <a:solidFill>
                  <a:srgbClr val="FFFFFF"/>
                </a:solidFill>
                <a:latin typeface="Brandon Grotesque Bold"/>
                <a:ea typeface="Brandon Grotesque Bold"/>
                <a:cs typeface="Brandon Grotesque Bold"/>
                <a:sym typeface="Brandon Grotesque Bold"/>
              </a:rPr>
              <a:t>CNPENINSULA.ORG/NOABORTIONAMENDMENT</a:t>
            </a:r>
          </a:p>
        </p:txBody>
      </p:sp>
      <p:sp>
        <p:nvSpPr>
          <p:cNvPr name="Freeform 6" id="6"/>
          <p:cNvSpPr/>
          <p:nvPr/>
        </p:nvSpPr>
        <p:spPr>
          <a:xfrm flipH="false" flipV="false" rot="0">
            <a:off x="-113638" y="-108133"/>
            <a:ext cx="9980779" cy="1571752"/>
          </a:xfrm>
          <a:custGeom>
            <a:avLst/>
            <a:gdLst/>
            <a:ahLst/>
            <a:cxnLst/>
            <a:rect r="r" b="b" t="t" l="l"/>
            <a:pathLst>
              <a:path h="1571752" w="9980779">
                <a:moveTo>
                  <a:pt x="0" y="0"/>
                </a:moveTo>
                <a:lnTo>
                  <a:pt x="9980778" y="0"/>
                </a:lnTo>
                <a:lnTo>
                  <a:pt x="9980778" y="1571752"/>
                </a:lnTo>
                <a:lnTo>
                  <a:pt x="0" y="1571752"/>
                </a:lnTo>
                <a:lnTo>
                  <a:pt x="0" y="0"/>
                </a:lnTo>
                <a:close/>
              </a:path>
            </a:pathLst>
          </a:custGeom>
          <a:blipFill>
            <a:blip r:embed="rId2"/>
            <a:stretch>
              <a:fillRect l="0" t="-72977" r="0" b="-250362"/>
            </a:stretch>
          </a:blipFill>
        </p:spPr>
      </p:sp>
      <p:grpSp>
        <p:nvGrpSpPr>
          <p:cNvPr name="Group 7" id="7"/>
          <p:cNvGrpSpPr/>
          <p:nvPr/>
        </p:nvGrpSpPr>
        <p:grpSpPr>
          <a:xfrm rot="0">
            <a:off x="-113638" y="-108133"/>
            <a:ext cx="9980779" cy="1581976"/>
            <a:chOff x="0" y="0"/>
            <a:chExt cx="4830462" cy="765639"/>
          </a:xfrm>
        </p:grpSpPr>
        <p:sp>
          <p:nvSpPr>
            <p:cNvPr name="Freeform 8" id="8"/>
            <p:cNvSpPr/>
            <p:nvPr/>
          </p:nvSpPr>
          <p:spPr>
            <a:xfrm flipH="false" flipV="false" rot="0">
              <a:off x="0" y="0"/>
              <a:ext cx="4830462" cy="765639"/>
            </a:xfrm>
            <a:custGeom>
              <a:avLst/>
              <a:gdLst/>
              <a:ahLst/>
              <a:cxnLst/>
              <a:rect r="r" b="b" t="t" l="l"/>
              <a:pathLst>
                <a:path h="765639" w="4830462">
                  <a:moveTo>
                    <a:pt x="0" y="0"/>
                  </a:moveTo>
                  <a:lnTo>
                    <a:pt x="4830462" y="0"/>
                  </a:lnTo>
                  <a:lnTo>
                    <a:pt x="4830462" y="765639"/>
                  </a:lnTo>
                  <a:lnTo>
                    <a:pt x="0" y="765639"/>
                  </a:lnTo>
                  <a:close/>
                </a:path>
              </a:pathLst>
            </a:custGeom>
            <a:solidFill>
              <a:srgbClr val="E4E4E4">
                <a:alpha val="89804"/>
              </a:srgbClr>
            </a:solidFill>
          </p:spPr>
        </p:sp>
        <p:sp>
          <p:nvSpPr>
            <p:cNvPr name="TextBox 9" id="9"/>
            <p:cNvSpPr txBox="true"/>
            <p:nvPr/>
          </p:nvSpPr>
          <p:spPr>
            <a:xfrm>
              <a:off x="0" y="-19050"/>
              <a:ext cx="4830462" cy="784689"/>
            </a:xfrm>
            <a:prstGeom prst="rect">
              <a:avLst/>
            </a:prstGeom>
          </p:spPr>
          <p:txBody>
            <a:bodyPr anchor="ctr" rtlCol="false" tIns="40104" lIns="40104" bIns="40104" rIns="40104"/>
            <a:lstStyle/>
            <a:p>
              <a:pPr algn="ctr">
                <a:lnSpc>
                  <a:spcPts val="1119"/>
                </a:lnSpc>
                <a:spcBef>
                  <a:spcPct val="0"/>
                </a:spcBef>
              </a:pPr>
            </a:p>
          </p:txBody>
        </p:sp>
      </p:grpSp>
      <p:sp>
        <p:nvSpPr>
          <p:cNvPr name="TextBox 10" id="10"/>
          <p:cNvSpPr txBox="true"/>
          <p:nvPr/>
        </p:nvSpPr>
        <p:spPr>
          <a:xfrm rot="0">
            <a:off x="-117717" y="463688"/>
            <a:ext cx="9989034" cy="488039"/>
          </a:xfrm>
          <a:prstGeom prst="rect">
            <a:avLst/>
          </a:prstGeom>
        </p:spPr>
        <p:txBody>
          <a:bodyPr anchor="t" rtlCol="false" tIns="0" lIns="0" bIns="0" rIns="0">
            <a:spAutoFit/>
          </a:bodyPr>
          <a:lstStyle/>
          <a:p>
            <a:pPr algn="ctr">
              <a:lnSpc>
                <a:spcPts val="4075"/>
              </a:lnSpc>
              <a:spcBef>
                <a:spcPct val="0"/>
              </a:spcBef>
            </a:pPr>
            <a:r>
              <a:rPr lang="en-US" b="true" sz="2910" spc="291">
                <a:solidFill>
                  <a:srgbClr val="000000"/>
                </a:solidFill>
                <a:latin typeface="Brandon Grotesque Heavy"/>
                <a:ea typeface="Brandon Grotesque Heavy"/>
                <a:cs typeface="Brandon Grotesque Heavy"/>
                <a:sym typeface="Brandon Grotesque Heavy"/>
              </a:rPr>
              <a:t>ADDITIONAL RESOURCES</a:t>
            </a:r>
          </a:p>
        </p:txBody>
      </p:sp>
      <p:sp>
        <p:nvSpPr>
          <p:cNvPr name="TextBox 11" id="11"/>
          <p:cNvSpPr txBox="true"/>
          <p:nvPr/>
        </p:nvSpPr>
        <p:spPr>
          <a:xfrm rot="0">
            <a:off x="1748663" y="2843462"/>
            <a:ext cx="6253535" cy="3628894"/>
          </a:xfrm>
          <a:prstGeom prst="rect">
            <a:avLst/>
          </a:prstGeom>
        </p:spPr>
        <p:txBody>
          <a:bodyPr anchor="t" rtlCol="false" tIns="0" lIns="0" bIns="0" rIns="0">
            <a:spAutoFit/>
          </a:bodyPr>
          <a:lstStyle/>
          <a:p>
            <a:pPr algn="l">
              <a:lnSpc>
                <a:spcPts val="4197"/>
              </a:lnSpc>
            </a:pPr>
            <a:r>
              <a:rPr lang="en-US" b="true" sz="2559" spc="254">
                <a:solidFill>
                  <a:srgbClr val="A9403B"/>
                </a:solidFill>
                <a:latin typeface="Brandon Grotesque Bold"/>
                <a:ea typeface="Brandon Grotesque Bold"/>
                <a:cs typeface="Brandon Grotesque Bold"/>
                <a:sym typeface="Brandon Grotesque Bold"/>
              </a:rPr>
              <a:t>1. PDF ONE-PAGERS</a:t>
            </a:r>
          </a:p>
          <a:p>
            <a:pPr algn="l">
              <a:lnSpc>
                <a:spcPts val="4197"/>
              </a:lnSpc>
            </a:pPr>
            <a:r>
              <a:rPr lang="en-US" b="true" sz="2559" spc="254">
                <a:solidFill>
                  <a:srgbClr val="A9403B"/>
                </a:solidFill>
                <a:latin typeface="Brandon Grotesque Bold"/>
                <a:ea typeface="Brandon Grotesque Bold"/>
                <a:cs typeface="Brandon Grotesque Bold"/>
                <a:sym typeface="Brandon Grotesque Bold"/>
              </a:rPr>
              <a:t>2. SLIDE DECK</a:t>
            </a:r>
          </a:p>
          <a:p>
            <a:pPr algn="l">
              <a:lnSpc>
                <a:spcPts val="4197"/>
              </a:lnSpc>
            </a:pPr>
            <a:r>
              <a:rPr lang="en-US" b="true" sz="2559" spc="254">
                <a:solidFill>
                  <a:srgbClr val="A9403B"/>
                </a:solidFill>
                <a:latin typeface="Brandon Grotesque Bold"/>
                <a:ea typeface="Brandon Grotesque Bold"/>
                <a:cs typeface="Brandon Grotesque Bold"/>
                <a:sym typeface="Brandon Grotesque Bold"/>
              </a:rPr>
              <a:t>3. SOCIAL MEDIA GRAPHICS</a:t>
            </a:r>
          </a:p>
          <a:p>
            <a:pPr algn="l">
              <a:lnSpc>
                <a:spcPts val="4197"/>
              </a:lnSpc>
            </a:pPr>
            <a:r>
              <a:rPr lang="en-US" b="true" sz="2559" spc="254">
                <a:solidFill>
                  <a:srgbClr val="A9403B"/>
                </a:solidFill>
                <a:latin typeface="Brandon Grotesque Bold"/>
                <a:ea typeface="Brandon Grotesque Bold"/>
                <a:cs typeface="Brandon Grotesque Bold"/>
                <a:sym typeface="Brandon Grotesque Bold"/>
              </a:rPr>
              <a:t>4. CNP STAFF/BOARD SPEAKING</a:t>
            </a:r>
          </a:p>
          <a:p>
            <a:pPr algn="l">
              <a:lnSpc>
                <a:spcPts val="4197"/>
              </a:lnSpc>
            </a:pPr>
            <a:r>
              <a:rPr lang="en-US" b="true" sz="2559" spc="254">
                <a:solidFill>
                  <a:srgbClr val="A9403B"/>
                </a:solidFill>
                <a:latin typeface="Brandon Grotesque Bold"/>
                <a:ea typeface="Brandon Grotesque Bold"/>
                <a:cs typeface="Brandon Grotesque Bold"/>
                <a:sym typeface="Brandon Grotesque Bold"/>
              </a:rPr>
              <a:t>5. EXECUTIVE DIRECTOR VIDEO</a:t>
            </a:r>
          </a:p>
          <a:p>
            <a:pPr algn="l">
              <a:lnSpc>
                <a:spcPts val="4197"/>
              </a:lnSpc>
            </a:pPr>
          </a:p>
          <a:p>
            <a:pPr algn="l">
              <a:lnSpc>
                <a:spcPts val="4197"/>
              </a:lnSpc>
            </a:pPr>
            <a:r>
              <a:rPr lang="en-US" b="true" sz="2559" i="true" spc="254">
                <a:solidFill>
                  <a:srgbClr val="A9403B"/>
                </a:solidFill>
                <a:latin typeface="Brandon Grotesque Bold Italics"/>
                <a:ea typeface="Brandon Grotesque Bold Italics"/>
                <a:cs typeface="Brandon Grotesque Bold Italics"/>
                <a:sym typeface="Brandon Grotesque Bold Italics"/>
              </a:rPr>
              <a:t>Content available in Canva upon request</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A9403B"/>
        </a:solidFill>
      </p:bgPr>
    </p:bg>
    <p:spTree>
      <p:nvGrpSpPr>
        <p:cNvPr id="1" name=""/>
        <p:cNvGrpSpPr/>
        <p:nvPr/>
      </p:nvGrpSpPr>
      <p:grpSpPr>
        <a:xfrm>
          <a:off x="0" y="0"/>
          <a:ext cx="0" cy="0"/>
          <a:chOff x="0" y="0"/>
          <a:chExt cx="0" cy="0"/>
        </a:xfrm>
      </p:grpSpPr>
      <p:grpSp>
        <p:nvGrpSpPr>
          <p:cNvPr name="Group 2" id="2"/>
          <p:cNvGrpSpPr/>
          <p:nvPr/>
        </p:nvGrpSpPr>
        <p:grpSpPr>
          <a:xfrm rot="0">
            <a:off x="-422721" y="1103631"/>
            <a:ext cx="10599043" cy="4729361"/>
            <a:chOff x="0" y="0"/>
            <a:chExt cx="14132057" cy="6305814"/>
          </a:xfrm>
        </p:grpSpPr>
        <p:sp>
          <p:nvSpPr>
            <p:cNvPr name="Freeform 3" id="3"/>
            <p:cNvSpPr/>
            <p:nvPr/>
          </p:nvSpPr>
          <p:spPr>
            <a:xfrm flipH="false" flipV="false" rot="0">
              <a:off x="363015" y="0"/>
              <a:ext cx="13406027" cy="6305814"/>
            </a:xfrm>
            <a:custGeom>
              <a:avLst/>
              <a:gdLst/>
              <a:ahLst/>
              <a:cxnLst/>
              <a:rect r="r" b="b" t="t" l="l"/>
              <a:pathLst>
                <a:path h="6305814" w="13406027">
                  <a:moveTo>
                    <a:pt x="0" y="0"/>
                  </a:moveTo>
                  <a:lnTo>
                    <a:pt x="13406027" y="0"/>
                  </a:lnTo>
                  <a:lnTo>
                    <a:pt x="13406027" y="6305814"/>
                  </a:lnTo>
                  <a:lnTo>
                    <a:pt x="0" y="6305814"/>
                  </a:lnTo>
                  <a:lnTo>
                    <a:pt x="0" y="0"/>
                  </a:lnTo>
                  <a:close/>
                </a:path>
              </a:pathLst>
            </a:custGeom>
            <a:blipFill>
              <a:blip r:embed="rId2"/>
              <a:stretch>
                <a:fillRect l="-11942" t="-51035" r="-9263" b="-20752"/>
              </a:stretch>
            </a:blipFill>
          </p:spPr>
        </p:sp>
        <p:grpSp>
          <p:nvGrpSpPr>
            <p:cNvPr name="Group 4" id="4"/>
            <p:cNvGrpSpPr/>
            <p:nvPr/>
          </p:nvGrpSpPr>
          <p:grpSpPr>
            <a:xfrm rot="0">
              <a:off x="0" y="0"/>
              <a:ext cx="14132057" cy="6305814"/>
              <a:chOff x="0" y="0"/>
              <a:chExt cx="3388009" cy="1511751"/>
            </a:xfrm>
          </p:grpSpPr>
          <p:sp>
            <p:nvSpPr>
              <p:cNvPr name="Freeform 5" id="5"/>
              <p:cNvSpPr/>
              <p:nvPr/>
            </p:nvSpPr>
            <p:spPr>
              <a:xfrm flipH="false" flipV="false" rot="0">
                <a:off x="0" y="0"/>
                <a:ext cx="3388009" cy="1511751"/>
              </a:xfrm>
              <a:custGeom>
                <a:avLst/>
                <a:gdLst/>
                <a:ahLst/>
                <a:cxnLst/>
                <a:rect r="r" b="b" t="t" l="l"/>
                <a:pathLst>
                  <a:path h="1511751" w="3388009">
                    <a:moveTo>
                      <a:pt x="0" y="0"/>
                    </a:moveTo>
                    <a:lnTo>
                      <a:pt x="3388009" y="0"/>
                    </a:lnTo>
                    <a:lnTo>
                      <a:pt x="3388009" y="1511751"/>
                    </a:lnTo>
                    <a:lnTo>
                      <a:pt x="0" y="1511751"/>
                    </a:lnTo>
                    <a:close/>
                  </a:path>
                </a:pathLst>
              </a:custGeom>
              <a:solidFill>
                <a:srgbClr val="E4E4E4">
                  <a:alpha val="89804"/>
                </a:srgbClr>
              </a:solidFill>
            </p:spPr>
          </p:sp>
          <p:sp>
            <p:nvSpPr>
              <p:cNvPr name="TextBox 6" id="6"/>
              <p:cNvSpPr txBox="true"/>
              <p:nvPr/>
            </p:nvSpPr>
            <p:spPr>
              <a:xfrm>
                <a:off x="0" y="-19050"/>
                <a:ext cx="3388009" cy="1530801"/>
              </a:xfrm>
              <a:prstGeom prst="rect">
                <a:avLst/>
              </a:prstGeom>
            </p:spPr>
            <p:txBody>
              <a:bodyPr anchor="ctr" rtlCol="false" tIns="27093" lIns="27093" bIns="27093" rIns="27093"/>
              <a:lstStyle/>
              <a:p>
                <a:pPr algn="ctr">
                  <a:lnSpc>
                    <a:spcPts val="1120"/>
                  </a:lnSpc>
                  <a:spcBef>
                    <a:spcPct val="0"/>
                  </a:spcBef>
                </a:pPr>
              </a:p>
            </p:txBody>
          </p:sp>
        </p:grpSp>
      </p:grpSp>
      <p:grpSp>
        <p:nvGrpSpPr>
          <p:cNvPr name="Group 7" id="7"/>
          <p:cNvGrpSpPr/>
          <p:nvPr/>
        </p:nvGrpSpPr>
        <p:grpSpPr>
          <a:xfrm rot="0">
            <a:off x="231659" y="1597090"/>
            <a:ext cx="9290282" cy="3934736"/>
            <a:chOff x="0" y="0"/>
            <a:chExt cx="12387042" cy="5246314"/>
          </a:xfrm>
        </p:grpSpPr>
        <p:sp>
          <p:nvSpPr>
            <p:cNvPr name="TextBox 8" id="8"/>
            <p:cNvSpPr txBox="true"/>
            <p:nvPr/>
          </p:nvSpPr>
          <p:spPr>
            <a:xfrm rot="0">
              <a:off x="4455582" y="-76200"/>
              <a:ext cx="4228376" cy="862338"/>
            </a:xfrm>
            <a:prstGeom prst="rect">
              <a:avLst/>
            </a:prstGeom>
          </p:spPr>
          <p:txBody>
            <a:bodyPr anchor="t" rtlCol="false" tIns="0" lIns="0" bIns="0" rIns="0">
              <a:spAutoFit/>
            </a:bodyPr>
            <a:lstStyle/>
            <a:p>
              <a:pPr algn="r">
                <a:lnSpc>
                  <a:spcPts val="5435"/>
                </a:lnSpc>
                <a:spcBef>
                  <a:spcPct val="0"/>
                </a:spcBef>
              </a:pPr>
              <a:r>
                <a:rPr lang="en-US" b="true" sz="3882" spc="388">
                  <a:solidFill>
                    <a:srgbClr val="000000"/>
                  </a:solidFill>
                  <a:latin typeface="Brandon Grotesque Heavy"/>
                  <a:ea typeface="Brandon Grotesque Heavy"/>
                  <a:cs typeface="Brandon Grotesque Heavy"/>
                  <a:sym typeface="Brandon Grotesque Heavy"/>
                </a:rPr>
                <a:t>ABORTION</a:t>
              </a:r>
            </a:p>
          </p:txBody>
        </p:sp>
        <p:sp>
          <p:nvSpPr>
            <p:cNvPr name="TextBox 9" id="9"/>
            <p:cNvSpPr txBox="true"/>
            <p:nvPr/>
          </p:nvSpPr>
          <p:spPr>
            <a:xfrm rot="0">
              <a:off x="3703084" y="105887"/>
              <a:ext cx="1000314" cy="536263"/>
            </a:xfrm>
            <a:prstGeom prst="rect">
              <a:avLst/>
            </a:prstGeom>
          </p:spPr>
          <p:txBody>
            <a:bodyPr anchor="t" rtlCol="false" tIns="0" lIns="0" bIns="0" rIns="0">
              <a:spAutoFit/>
            </a:bodyPr>
            <a:lstStyle/>
            <a:p>
              <a:pPr algn="l">
                <a:lnSpc>
                  <a:spcPts val="3493"/>
                </a:lnSpc>
                <a:spcBef>
                  <a:spcPct val="0"/>
                </a:spcBef>
              </a:pPr>
              <a:r>
                <a:rPr lang="en-US" b="true" sz="2495" spc="249">
                  <a:solidFill>
                    <a:srgbClr val="000000"/>
                  </a:solidFill>
                  <a:latin typeface="Brandon Grotesque Medium"/>
                  <a:ea typeface="Brandon Grotesque Medium"/>
                  <a:cs typeface="Brandon Grotesque Medium"/>
                  <a:sym typeface="Brandon Grotesque Medium"/>
                </a:rPr>
                <a:t>THE</a:t>
              </a:r>
            </a:p>
          </p:txBody>
        </p:sp>
        <p:sp>
          <p:nvSpPr>
            <p:cNvPr name="TextBox 10" id="10"/>
            <p:cNvSpPr txBox="true"/>
            <p:nvPr/>
          </p:nvSpPr>
          <p:spPr>
            <a:xfrm rot="0">
              <a:off x="2293087" y="744636"/>
              <a:ext cx="5176270" cy="862338"/>
            </a:xfrm>
            <a:prstGeom prst="rect">
              <a:avLst/>
            </a:prstGeom>
          </p:spPr>
          <p:txBody>
            <a:bodyPr anchor="t" rtlCol="false" tIns="0" lIns="0" bIns="0" rIns="0">
              <a:spAutoFit/>
            </a:bodyPr>
            <a:lstStyle/>
            <a:p>
              <a:pPr algn="just">
                <a:lnSpc>
                  <a:spcPts val="5435"/>
                </a:lnSpc>
                <a:spcBef>
                  <a:spcPct val="0"/>
                </a:spcBef>
              </a:pPr>
              <a:r>
                <a:rPr lang="en-US" b="true" sz="3882" spc="388">
                  <a:solidFill>
                    <a:srgbClr val="000000"/>
                  </a:solidFill>
                  <a:latin typeface="Brandon Grotesque Heavy"/>
                  <a:ea typeface="Brandon Grotesque Heavy"/>
                  <a:cs typeface="Brandon Grotesque Heavy"/>
                  <a:sym typeface="Brandon Grotesque Heavy"/>
                </a:rPr>
                <a:t>AMENDMENT</a:t>
              </a:r>
            </a:p>
          </p:txBody>
        </p:sp>
        <p:sp>
          <p:nvSpPr>
            <p:cNvPr name="TextBox 11" id="11"/>
            <p:cNvSpPr txBox="true"/>
            <p:nvPr/>
          </p:nvSpPr>
          <p:spPr>
            <a:xfrm rot="0">
              <a:off x="6999601" y="923563"/>
              <a:ext cx="3094354" cy="542584"/>
            </a:xfrm>
            <a:prstGeom prst="rect">
              <a:avLst/>
            </a:prstGeom>
          </p:spPr>
          <p:txBody>
            <a:bodyPr anchor="t" rtlCol="false" tIns="0" lIns="0" bIns="0" rIns="0">
              <a:spAutoFit/>
            </a:bodyPr>
            <a:lstStyle/>
            <a:p>
              <a:pPr algn="r">
                <a:lnSpc>
                  <a:spcPts val="3493"/>
                </a:lnSpc>
                <a:spcBef>
                  <a:spcPct val="0"/>
                </a:spcBef>
              </a:pPr>
              <a:r>
                <a:rPr lang="en-US" b="true" sz="2495" spc="249">
                  <a:solidFill>
                    <a:srgbClr val="000000"/>
                  </a:solidFill>
                  <a:latin typeface="Brandon Grotesque Medium"/>
                  <a:ea typeface="Brandon Grotesque Medium"/>
                  <a:cs typeface="Brandon Grotesque Medium"/>
                  <a:sym typeface="Brandon Grotesque Medium"/>
                </a:rPr>
                <a:t>IN VIRGINIA</a:t>
              </a:r>
            </a:p>
          </p:txBody>
        </p:sp>
        <p:sp>
          <p:nvSpPr>
            <p:cNvPr name="TextBox 12" id="12"/>
            <p:cNvSpPr txBox="true"/>
            <p:nvPr/>
          </p:nvSpPr>
          <p:spPr>
            <a:xfrm rot="0">
              <a:off x="1044398" y="1655666"/>
              <a:ext cx="10298247" cy="3239769"/>
            </a:xfrm>
            <a:prstGeom prst="rect">
              <a:avLst/>
            </a:prstGeom>
          </p:spPr>
          <p:txBody>
            <a:bodyPr anchor="t" rtlCol="false" tIns="0" lIns="0" bIns="0" rIns="0">
              <a:spAutoFit/>
            </a:bodyPr>
            <a:lstStyle/>
            <a:p>
              <a:pPr algn="just">
                <a:lnSpc>
                  <a:spcPts val="2430"/>
                </a:lnSpc>
              </a:pPr>
              <a:r>
                <a:rPr lang="en-US" sz="1500" spc="15">
                  <a:solidFill>
                    <a:srgbClr val="000000"/>
                  </a:solidFill>
                  <a:latin typeface="Times New Roman"/>
                  <a:ea typeface="Times New Roman"/>
                  <a:cs typeface="Times New Roman"/>
                  <a:sym typeface="Times New Roman"/>
                </a:rPr>
                <a:t>That every individual has the fundamental right t</a:t>
              </a:r>
              <a:r>
                <a:rPr lang="en-US" sz="1500" spc="15">
                  <a:solidFill>
                    <a:srgbClr val="000000"/>
                  </a:solidFill>
                  <a:latin typeface="Times New Roman"/>
                  <a:ea typeface="Times New Roman"/>
                  <a:cs typeface="Times New Roman"/>
                  <a:sym typeface="Times New Roman"/>
                </a:rPr>
                <a:t>o reproductive freedom and that the right to make and effectuate one's own decisions about all matters related to one's pregnancy cannot be denied, burdened, or otherwise infringed upon by the Commonwealth, unless justified by a compelling state interest and achieved by the least restrictive means. The amendment prohibits the Commonwealth from penalizing, prosecuting, or otherwise taking adverse action against an individual for exercising the individual's right to reproductive freedom or for aiding another individual in the exercise of such right, unless justified by a compelling state interest.</a:t>
              </a:r>
            </a:p>
          </p:txBody>
        </p:sp>
        <p:sp>
          <p:nvSpPr>
            <p:cNvPr name="TextBox 13" id="13"/>
            <p:cNvSpPr txBox="true"/>
            <p:nvPr/>
          </p:nvSpPr>
          <p:spPr>
            <a:xfrm rot="0">
              <a:off x="0" y="1154517"/>
              <a:ext cx="1117894" cy="1914209"/>
            </a:xfrm>
            <a:prstGeom prst="rect">
              <a:avLst/>
            </a:prstGeom>
          </p:spPr>
          <p:txBody>
            <a:bodyPr anchor="t" rtlCol="false" tIns="0" lIns="0" bIns="0" rIns="0">
              <a:spAutoFit/>
            </a:bodyPr>
            <a:lstStyle/>
            <a:p>
              <a:pPr algn="ctr">
                <a:lnSpc>
                  <a:spcPts val="12135"/>
                </a:lnSpc>
                <a:spcBef>
                  <a:spcPct val="0"/>
                </a:spcBef>
              </a:pPr>
              <a:r>
                <a:rPr lang="en-US" b="true" sz="8668" spc="866">
                  <a:solidFill>
                    <a:srgbClr val="000000">
                      <a:alpha val="29804"/>
                    </a:srgbClr>
                  </a:solidFill>
                  <a:latin typeface="Brandon Grotesque Medium"/>
                  <a:ea typeface="Brandon Grotesque Medium"/>
                  <a:cs typeface="Brandon Grotesque Medium"/>
                  <a:sym typeface="Brandon Grotesque Medium"/>
                </a:rPr>
                <a:t>“</a:t>
              </a:r>
            </a:p>
          </p:txBody>
        </p:sp>
        <p:sp>
          <p:nvSpPr>
            <p:cNvPr name="TextBox 14" id="14"/>
            <p:cNvSpPr txBox="true"/>
            <p:nvPr/>
          </p:nvSpPr>
          <p:spPr>
            <a:xfrm rot="-10800000">
              <a:off x="11269148" y="3494030"/>
              <a:ext cx="1117894" cy="1914209"/>
            </a:xfrm>
            <a:prstGeom prst="rect">
              <a:avLst/>
            </a:prstGeom>
          </p:spPr>
          <p:txBody>
            <a:bodyPr anchor="t" rtlCol="false" tIns="0" lIns="0" bIns="0" rIns="0">
              <a:spAutoFit/>
            </a:bodyPr>
            <a:lstStyle/>
            <a:p>
              <a:pPr algn="ctr">
                <a:lnSpc>
                  <a:spcPts val="12135"/>
                </a:lnSpc>
                <a:spcBef>
                  <a:spcPct val="0"/>
                </a:spcBef>
              </a:pPr>
              <a:r>
                <a:rPr lang="en-US" b="true" sz="8668" spc="866">
                  <a:solidFill>
                    <a:srgbClr val="000000">
                      <a:alpha val="29804"/>
                    </a:srgbClr>
                  </a:solidFill>
                  <a:latin typeface="Brandon Grotesque Medium"/>
                  <a:ea typeface="Brandon Grotesque Medium"/>
                  <a:cs typeface="Brandon Grotesque Medium"/>
                  <a:sym typeface="Brandon Grotesque Medium"/>
                </a:rPr>
                <a:t>“</a:t>
              </a:r>
            </a:p>
          </p:txBody>
        </p:sp>
      </p:grpSp>
      <p:grpSp>
        <p:nvGrpSpPr>
          <p:cNvPr name="Group 15" id="15"/>
          <p:cNvGrpSpPr/>
          <p:nvPr/>
        </p:nvGrpSpPr>
        <p:grpSpPr>
          <a:xfrm rot="0">
            <a:off x="3260321" y="5624968"/>
            <a:ext cx="3328207" cy="685169"/>
            <a:chOff x="0" y="0"/>
            <a:chExt cx="4437610" cy="913558"/>
          </a:xfrm>
        </p:grpSpPr>
        <p:grpSp>
          <p:nvGrpSpPr>
            <p:cNvPr name="Group 16" id="16"/>
            <p:cNvGrpSpPr/>
            <p:nvPr/>
          </p:nvGrpSpPr>
          <p:grpSpPr>
            <a:xfrm rot="0">
              <a:off x="0" y="0"/>
              <a:ext cx="4437610" cy="781375"/>
              <a:chOff x="0" y="0"/>
              <a:chExt cx="1281676" cy="225678"/>
            </a:xfrm>
          </p:grpSpPr>
          <p:sp>
            <p:nvSpPr>
              <p:cNvPr name="Freeform 17" id="17"/>
              <p:cNvSpPr/>
              <p:nvPr/>
            </p:nvSpPr>
            <p:spPr>
              <a:xfrm flipH="false" flipV="false" rot="0">
                <a:off x="0" y="0"/>
                <a:ext cx="1281676" cy="225678"/>
              </a:xfrm>
              <a:custGeom>
                <a:avLst/>
                <a:gdLst/>
                <a:ahLst/>
                <a:cxnLst/>
                <a:rect r="r" b="b" t="t" l="l"/>
                <a:pathLst>
                  <a:path h="225678" w="1281676">
                    <a:moveTo>
                      <a:pt x="0" y="0"/>
                    </a:moveTo>
                    <a:lnTo>
                      <a:pt x="1281676" y="0"/>
                    </a:lnTo>
                    <a:lnTo>
                      <a:pt x="1281676" y="225678"/>
                    </a:lnTo>
                    <a:lnTo>
                      <a:pt x="0" y="225678"/>
                    </a:lnTo>
                    <a:close/>
                  </a:path>
                </a:pathLst>
              </a:custGeom>
              <a:solidFill>
                <a:srgbClr val="415E74"/>
              </a:solidFill>
            </p:spPr>
          </p:sp>
          <p:sp>
            <p:nvSpPr>
              <p:cNvPr name="TextBox 18" id="18"/>
              <p:cNvSpPr txBox="true"/>
              <p:nvPr/>
            </p:nvSpPr>
            <p:spPr>
              <a:xfrm>
                <a:off x="0" y="-9525"/>
                <a:ext cx="1281676" cy="235203"/>
              </a:xfrm>
              <a:prstGeom prst="rect">
                <a:avLst/>
              </a:prstGeom>
            </p:spPr>
            <p:txBody>
              <a:bodyPr anchor="ctr" rtlCol="false" tIns="45984" lIns="45984" bIns="45984" rIns="45984"/>
              <a:lstStyle/>
              <a:p>
                <a:pPr algn="ctr">
                  <a:lnSpc>
                    <a:spcPts val="821"/>
                  </a:lnSpc>
                </a:pPr>
              </a:p>
            </p:txBody>
          </p:sp>
        </p:grpSp>
        <p:grpSp>
          <p:nvGrpSpPr>
            <p:cNvPr name="Group 19" id="19"/>
            <p:cNvGrpSpPr/>
            <p:nvPr/>
          </p:nvGrpSpPr>
          <p:grpSpPr>
            <a:xfrm rot="5400000">
              <a:off x="2086622" y="665715"/>
              <a:ext cx="264366" cy="231320"/>
              <a:chOff x="0" y="0"/>
              <a:chExt cx="812800" cy="711200"/>
            </a:xfrm>
          </p:grpSpPr>
          <p:sp>
            <p:nvSpPr>
              <p:cNvPr name="Freeform 20" id="20"/>
              <p:cNvSpPr/>
              <p:nvPr/>
            </p:nvSpPr>
            <p:spPr>
              <a:xfrm flipH="false" flipV="false" rot="0">
                <a:off x="0" y="0"/>
                <a:ext cx="812800" cy="711200"/>
              </a:xfrm>
              <a:custGeom>
                <a:avLst/>
                <a:gdLst/>
                <a:ahLst/>
                <a:cxnLst/>
                <a:rect r="r" b="b" t="t" l="l"/>
                <a:pathLst>
                  <a:path h="711200" w="812800">
                    <a:moveTo>
                      <a:pt x="406400" y="0"/>
                    </a:moveTo>
                    <a:lnTo>
                      <a:pt x="812800" y="711200"/>
                    </a:lnTo>
                    <a:lnTo>
                      <a:pt x="0" y="711200"/>
                    </a:lnTo>
                    <a:lnTo>
                      <a:pt x="406400" y="0"/>
                    </a:lnTo>
                    <a:close/>
                  </a:path>
                </a:pathLst>
              </a:custGeom>
              <a:solidFill>
                <a:srgbClr val="182E3E"/>
              </a:solidFill>
            </p:spPr>
          </p:sp>
          <p:sp>
            <p:nvSpPr>
              <p:cNvPr name="TextBox 21" id="21"/>
              <p:cNvSpPr txBox="true"/>
              <p:nvPr/>
            </p:nvSpPr>
            <p:spPr>
              <a:xfrm>
                <a:off x="127000" y="311150"/>
                <a:ext cx="558800" cy="349250"/>
              </a:xfrm>
              <a:prstGeom prst="rect">
                <a:avLst/>
              </a:prstGeom>
            </p:spPr>
            <p:txBody>
              <a:bodyPr anchor="ctr" rtlCol="false" tIns="27093" lIns="27093" bIns="27093" rIns="27093"/>
              <a:lstStyle/>
              <a:p>
                <a:pPr algn="ctr">
                  <a:lnSpc>
                    <a:spcPts val="1791"/>
                  </a:lnSpc>
                </a:pPr>
              </a:p>
            </p:txBody>
          </p:sp>
        </p:grpSp>
        <p:sp>
          <p:nvSpPr>
            <p:cNvPr name="TextBox 22" id="22"/>
            <p:cNvSpPr txBox="true"/>
            <p:nvPr/>
          </p:nvSpPr>
          <p:spPr>
            <a:xfrm rot="0">
              <a:off x="263856" y="224219"/>
              <a:ext cx="3908553" cy="304362"/>
            </a:xfrm>
            <a:prstGeom prst="rect">
              <a:avLst/>
            </a:prstGeom>
          </p:spPr>
          <p:txBody>
            <a:bodyPr anchor="t" rtlCol="false" tIns="0" lIns="0" bIns="0" rIns="0">
              <a:spAutoFit/>
            </a:bodyPr>
            <a:lstStyle/>
            <a:p>
              <a:pPr algn="ctr">
                <a:lnSpc>
                  <a:spcPts val="1983"/>
                </a:lnSpc>
                <a:spcBef>
                  <a:spcPct val="0"/>
                </a:spcBef>
              </a:pPr>
              <a:r>
                <a:rPr lang="en-US" b="true" sz="1416" spc="141">
                  <a:solidFill>
                    <a:srgbClr val="FFFFFF"/>
                  </a:solidFill>
                  <a:latin typeface="Brandon Grotesque Bold"/>
                  <a:ea typeface="Brandon Grotesque Bold"/>
                  <a:cs typeface="Brandon Grotesque Bold"/>
                  <a:sym typeface="Brandon Grotesque Bold"/>
                </a:rPr>
                <a:t>WHAT COULD HAPPEN IN VA</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65760" y="1202288"/>
            <a:ext cx="9022080" cy="4910623"/>
            <a:chOff x="0" y="0"/>
            <a:chExt cx="12029440" cy="6547498"/>
          </a:xfrm>
        </p:grpSpPr>
        <p:grpSp>
          <p:nvGrpSpPr>
            <p:cNvPr name="Group 3" id="3"/>
            <p:cNvGrpSpPr/>
            <p:nvPr/>
          </p:nvGrpSpPr>
          <p:grpSpPr>
            <a:xfrm rot="0">
              <a:off x="266016" y="4549968"/>
              <a:ext cx="4723812" cy="1997530"/>
              <a:chOff x="0" y="0"/>
              <a:chExt cx="8344272" cy="3528492"/>
            </a:xfrm>
          </p:grpSpPr>
          <p:sp>
            <p:nvSpPr>
              <p:cNvPr name="Freeform 4" id="4"/>
              <p:cNvSpPr/>
              <p:nvPr/>
            </p:nvSpPr>
            <p:spPr>
              <a:xfrm flipH="false" flipV="false" rot="0">
                <a:off x="0" y="0"/>
                <a:ext cx="8344281" cy="3528441"/>
              </a:xfrm>
              <a:custGeom>
                <a:avLst/>
                <a:gdLst/>
                <a:ahLst/>
                <a:cxnLst/>
                <a:rect r="r" b="b" t="t" l="l"/>
                <a:pathLst>
                  <a:path h="3528441" w="8344281">
                    <a:moveTo>
                      <a:pt x="0" y="0"/>
                    </a:moveTo>
                    <a:lnTo>
                      <a:pt x="8344281" y="0"/>
                    </a:lnTo>
                    <a:lnTo>
                      <a:pt x="8344281" y="3528441"/>
                    </a:lnTo>
                    <a:lnTo>
                      <a:pt x="0" y="3528441"/>
                    </a:lnTo>
                    <a:lnTo>
                      <a:pt x="0" y="0"/>
                    </a:lnTo>
                    <a:close/>
                  </a:path>
                </a:pathLst>
              </a:custGeom>
              <a:blipFill>
                <a:blip r:embed="rId2"/>
                <a:stretch>
                  <a:fillRect l="0" t="-30031" r="0" b="-30033"/>
                </a:stretch>
              </a:blipFill>
            </p:spPr>
          </p:sp>
        </p:grpSp>
        <p:sp>
          <p:nvSpPr>
            <p:cNvPr name="Freeform 5" id="5"/>
            <p:cNvSpPr/>
            <p:nvPr/>
          </p:nvSpPr>
          <p:spPr>
            <a:xfrm flipH="false" flipV="false" rot="0">
              <a:off x="0" y="4458956"/>
              <a:ext cx="383526" cy="2088542"/>
            </a:xfrm>
            <a:custGeom>
              <a:avLst/>
              <a:gdLst/>
              <a:ahLst/>
              <a:cxnLst/>
              <a:rect r="r" b="b" t="t" l="l"/>
              <a:pathLst>
                <a:path h="2088542" w="383526">
                  <a:moveTo>
                    <a:pt x="0" y="0"/>
                  </a:moveTo>
                  <a:lnTo>
                    <a:pt x="383526" y="0"/>
                  </a:lnTo>
                  <a:lnTo>
                    <a:pt x="383526" y="2088542"/>
                  </a:lnTo>
                  <a:lnTo>
                    <a:pt x="0" y="208854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5498517" y="4792539"/>
              <a:ext cx="5425647" cy="393291"/>
            </a:xfrm>
            <a:prstGeom prst="rect">
              <a:avLst/>
            </a:prstGeom>
          </p:spPr>
          <p:txBody>
            <a:bodyPr anchor="t" rtlCol="false" tIns="0" lIns="0" bIns="0" rIns="0">
              <a:spAutoFit/>
            </a:bodyPr>
            <a:lstStyle/>
            <a:p>
              <a:pPr algn="l">
                <a:lnSpc>
                  <a:spcPts val="2102"/>
                </a:lnSpc>
              </a:pPr>
              <a:r>
                <a:rPr lang="en-US" b="true" sz="1501" spc="150">
                  <a:solidFill>
                    <a:srgbClr val="A9403B"/>
                  </a:solidFill>
                  <a:latin typeface="Arimo Bold"/>
                  <a:ea typeface="Arimo Bold"/>
                  <a:cs typeface="Arimo Bold"/>
                  <a:sym typeface="Arimo Bold"/>
                </a:rPr>
                <a:t>PARENTAL RIGHTS UNDERMINED</a:t>
              </a:r>
            </a:p>
          </p:txBody>
        </p:sp>
        <p:sp>
          <p:nvSpPr>
            <p:cNvPr name="TextBox 7" id="7"/>
            <p:cNvSpPr txBox="true"/>
            <p:nvPr/>
          </p:nvSpPr>
          <p:spPr>
            <a:xfrm rot="0">
              <a:off x="5498517" y="5107825"/>
              <a:ext cx="5881679" cy="1173114"/>
            </a:xfrm>
            <a:prstGeom prst="rect">
              <a:avLst/>
            </a:prstGeom>
          </p:spPr>
          <p:txBody>
            <a:bodyPr anchor="t" rtlCol="false" tIns="0" lIns="0" bIns="0" rIns="0">
              <a:spAutoFit/>
            </a:bodyPr>
            <a:lstStyle/>
            <a:p>
              <a:pPr algn="l">
                <a:lnSpc>
                  <a:spcPts val="2128"/>
                </a:lnSpc>
              </a:pPr>
              <a:r>
                <a:rPr lang="en-US" sz="1313" spc="78">
                  <a:solidFill>
                    <a:srgbClr val="000000"/>
                  </a:solidFill>
                  <a:latin typeface="Times New Roman"/>
                  <a:ea typeface="Times New Roman"/>
                  <a:cs typeface="Times New Roman"/>
                  <a:sym typeface="Times New Roman"/>
                </a:rPr>
                <a:t>This amendment eliminates the right of parents </a:t>
              </a:r>
            </a:p>
            <a:p>
              <a:pPr algn="l">
                <a:lnSpc>
                  <a:spcPts val="2128"/>
                </a:lnSpc>
              </a:pPr>
              <a:r>
                <a:rPr lang="en-US" sz="1313" spc="78">
                  <a:solidFill>
                    <a:srgbClr val="000000"/>
                  </a:solidFill>
                  <a:latin typeface="Times New Roman"/>
                  <a:ea typeface="Times New Roman"/>
                  <a:cs typeface="Times New Roman"/>
                  <a:sym typeface="Times New Roman"/>
                </a:rPr>
                <a:t>to know about or consent to their young child's invasive abortion surgery.</a:t>
              </a:r>
            </a:p>
          </p:txBody>
        </p:sp>
        <p:grpSp>
          <p:nvGrpSpPr>
            <p:cNvPr name="Group 8" id="8"/>
            <p:cNvGrpSpPr/>
            <p:nvPr/>
          </p:nvGrpSpPr>
          <p:grpSpPr>
            <a:xfrm rot="0">
              <a:off x="338053" y="89717"/>
              <a:ext cx="4656579" cy="1969100"/>
              <a:chOff x="0" y="0"/>
              <a:chExt cx="8225510" cy="3478272"/>
            </a:xfrm>
          </p:grpSpPr>
          <p:sp>
            <p:nvSpPr>
              <p:cNvPr name="Freeform 9" id="9"/>
              <p:cNvSpPr/>
              <p:nvPr/>
            </p:nvSpPr>
            <p:spPr>
              <a:xfrm flipH="false" flipV="false" rot="0">
                <a:off x="0" y="0"/>
                <a:ext cx="8225536" cy="3478276"/>
              </a:xfrm>
              <a:custGeom>
                <a:avLst/>
                <a:gdLst/>
                <a:ahLst/>
                <a:cxnLst/>
                <a:rect r="r" b="b" t="t" l="l"/>
                <a:pathLst>
                  <a:path h="3478276" w="8225536">
                    <a:moveTo>
                      <a:pt x="0" y="0"/>
                    </a:moveTo>
                    <a:lnTo>
                      <a:pt x="8225536" y="0"/>
                    </a:lnTo>
                    <a:lnTo>
                      <a:pt x="8225536" y="3478276"/>
                    </a:lnTo>
                    <a:lnTo>
                      <a:pt x="0" y="3478276"/>
                    </a:lnTo>
                    <a:lnTo>
                      <a:pt x="0" y="0"/>
                    </a:lnTo>
                    <a:close/>
                  </a:path>
                </a:pathLst>
              </a:custGeom>
              <a:blipFill>
                <a:blip r:embed="rId5"/>
                <a:stretch>
                  <a:fillRect l="0" t="-38680" r="0" b="-38680"/>
                </a:stretch>
              </a:blipFill>
            </p:spPr>
          </p:sp>
        </p:grpSp>
        <p:sp>
          <p:nvSpPr>
            <p:cNvPr name="Freeform 10" id="10"/>
            <p:cNvSpPr/>
            <p:nvPr/>
          </p:nvSpPr>
          <p:spPr>
            <a:xfrm flipH="false" flipV="false" rot="0">
              <a:off x="5459" y="0"/>
              <a:ext cx="378067" cy="2058817"/>
            </a:xfrm>
            <a:custGeom>
              <a:avLst/>
              <a:gdLst/>
              <a:ahLst/>
              <a:cxnLst/>
              <a:rect r="r" b="b" t="t" l="l"/>
              <a:pathLst>
                <a:path h="2058817" w="378067">
                  <a:moveTo>
                    <a:pt x="0" y="0"/>
                  </a:moveTo>
                  <a:lnTo>
                    <a:pt x="378067" y="0"/>
                  </a:lnTo>
                  <a:lnTo>
                    <a:pt x="378067" y="2058817"/>
                  </a:lnTo>
                  <a:lnTo>
                    <a:pt x="0" y="205881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1" id="11"/>
            <p:cNvSpPr txBox="true"/>
            <p:nvPr/>
          </p:nvSpPr>
          <p:spPr>
            <a:xfrm rot="0">
              <a:off x="5496081" y="144043"/>
              <a:ext cx="6405876" cy="382654"/>
            </a:xfrm>
            <a:prstGeom prst="rect">
              <a:avLst/>
            </a:prstGeom>
          </p:spPr>
          <p:txBody>
            <a:bodyPr anchor="t" rtlCol="false" tIns="0" lIns="0" bIns="0" rIns="0">
              <a:spAutoFit/>
            </a:bodyPr>
            <a:lstStyle/>
            <a:p>
              <a:pPr algn="l">
                <a:lnSpc>
                  <a:spcPts val="2072"/>
                </a:lnSpc>
              </a:pPr>
              <a:r>
                <a:rPr lang="en-US" b="true" sz="1480" spc="147">
                  <a:solidFill>
                    <a:srgbClr val="A9403B"/>
                  </a:solidFill>
                  <a:latin typeface="Arimo Bold"/>
                  <a:ea typeface="Arimo Bold"/>
                  <a:cs typeface="Arimo Bold"/>
                  <a:sym typeface="Arimo Bold"/>
                </a:rPr>
                <a:t>OVERREGULATION OF PREGNACY CENTERS</a:t>
              </a:r>
            </a:p>
          </p:txBody>
        </p:sp>
        <p:sp>
          <p:nvSpPr>
            <p:cNvPr name="TextBox 12" id="12"/>
            <p:cNvSpPr txBox="true"/>
            <p:nvPr/>
          </p:nvSpPr>
          <p:spPr>
            <a:xfrm rot="0">
              <a:off x="5496080" y="464162"/>
              <a:ext cx="6533360" cy="1475268"/>
            </a:xfrm>
            <a:prstGeom prst="rect">
              <a:avLst/>
            </a:prstGeom>
          </p:spPr>
          <p:txBody>
            <a:bodyPr anchor="t" rtlCol="false" tIns="0" lIns="0" bIns="0" rIns="0">
              <a:spAutoFit/>
            </a:bodyPr>
            <a:lstStyle/>
            <a:p>
              <a:pPr algn="l">
                <a:lnSpc>
                  <a:spcPts val="2098"/>
                </a:lnSpc>
              </a:pPr>
              <a:r>
                <a:rPr lang="en-US" sz="1295" spc="77">
                  <a:solidFill>
                    <a:srgbClr val="000000"/>
                  </a:solidFill>
                  <a:latin typeface="Times New Roman"/>
                  <a:ea typeface="Times New Roman"/>
                  <a:cs typeface="Times New Roman"/>
                  <a:sym typeface="Times New Roman"/>
                </a:rPr>
                <a:t>Pregnancy Centers could be guilty of “denying, burdening, or infringing” on a Virginia Citizen’s reproductive freedom by not offering or referring for abortions. Pregnancy Centers are already involved in lawsuits in 7 states and counting.</a:t>
              </a:r>
            </a:p>
          </p:txBody>
        </p:sp>
        <p:grpSp>
          <p:nvGrpSpPr>
            <p:cNvPr name="Group 13" id="13"/>
            <p:cNvGrpSpPr/>
            <p:nvPr/>
          </p:nvGrpSpPr>
          <p:grpSpPr>
            <a:xfrm rot="0">
              <a:off x="266017" y="2305627"/>
              <a:ext cx="4723812" cy="1997530"/>
              <a:chOff x="0" y="0"/>
              <a:chExt cx="8344272" cy="3528492"/>
            </a:xfrm>
          </p:grpSpPr>
          <p:sp>
            <p:nvSpPr>
              <p:cNvPr name="Freeform 14" id="14"/>
              <p:cNvSpPr/>
              <p:nvPr/>
            </p:nvSpPr>
            <p:spPr>
              <a:xfrm flipH="false" flipV="false" rot="0">
                <a:off x="0" y="0"/>
                <a:ext cx="8344281" cy="3528441"/>
              </a:xfrm>
              <a:custGeom>
                <a:avLst/>
                <a:gdLst/>
                <a:ahLst/>
                <a:cxnLst/>
                <a:rect r="r" b="b" t="t" l="l"/>
                <a:pathLst>
                  <a:path h="3528441" w="8344281">
                    <a:moveTo>
                      <a:pt x="0" y="0"/>
                    </a:moveTo>
                    <a:lnTo>
                      <a:pt x="8344281" y="0"/>
                    </a:lnTo>
                    <a:lnTo>
                      <a:pt x="8344281" y="3528441"/>
                    </a:lnTo>
                    <a:lnTo>
                      <a:pt x="0" y="3528441"/>
                    </a:lnTo>
                    <a:lnTo>
                      <a:pt x="0" y="0"/>
                    </a:lnTo>
                    <a:close/>
                  </a:path>
                </a:pathLst>
              </a:custGeom>
              <a:blipFill>
                <a:blip r:embed="rId8"/>
                <a:stretch>
                  <a:fillRect l="0" t="-26320" r="0" b="-26321"/>
                </a:stretch>
              </a:blipFill>
            </p:spPr>
          </p:sp>
        </p:grpSp>
        <p:sp>
          <p:nvSpPr>
            <p:cNvPr name="Freeform 15" id="15"/>
            <p:cNvSpPr/>
            <p:nvPr/>
          </p:nvSpPr>
          <p:spPr>
            <a:xfrm flipH="false" flipV="false" rot="0">
              <a:off x="0" y="2214615"/>
              <a:ext cx="383526" cy="2088542"/>
            </a:xfrm>
            <a:custGeom>
              <a:avLst/>
              <a:gdLst/>
              <a:ahLst/>
              <a:cxnLst/>
              <a:rect r="r" b="b" t="t" l="l"/>
              <a:pathLst>
                <a:path h="2088542" w="383526">
                  <a:moveTo>
                    <a:pt x="0" y="0"/>
                  </a:moveTo>
                  <a:lnTo>
                    <a:pt x="383526" y="0"/>
                  </a:lnTo>
                  <a:lnTo>
                    <a:pt x="383526" y="2088542"/>
                  </a:lnTo>
                  <a:lnTo>
                    <a:pt x="0" y="208854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6" id="16"/>
            <p:cNvSpPr txBox="true"/>
            <p:nvPr/>
          </p:nvSpPr>
          <p:spPr>
            <a:xfrm rot="0">
              <a:off x="5498518" y="2366668"/>
              <a:ext cx="4768921" cy="378847"/>
            </a:xfrm>
            <a:prstGeom prst="rect">
              <a:avLst/>
            </a:prstGeom>
          </p:spPr>
          <p:txBody>
            <a:bodyPr anchor="t" rtlCol="false" tIns="0" lIns="0" bIns="0" rIns="0">
              <a:spAutoFit/>
            </a:bodyPr>
            <a:lstStyle/>
            <a:p>
              <a:pPr algn="l">
                <a:lnSpc>
                  <a:spcPts val="2102"/>
                </a:lnSpc>
              </a:pPr>
              <a:r>
                <a:rPr lang="en-US" b="true" sz="1501" spc="150">
                  <a:solidFill>
                    <a:srgbClr val="A9403B"/>
                  </a:solidFill>
                  <a:latin typeface="Arimo Bold"/>
                  <a:ea typeface="Arimo Bold"/>
                  <a:cs typeface="Arimo Bold"/>
                  <a:sym typeface="Arimo Bold"/>
                </a:rPr>
                <a:t>BIRTHDAY ABORTIONS</a:t>
              </a:r>
            </a:p>
          </p:txBody>
        </p:sp>
        <p:sp>
          <p:nvSpPr>
            <p:cNvPr name="TextBox 17" id="17"/>
            <p:cNvSpPr txBox="true"/>
            <p:nvPr/>
          </p:nvSpPr>
          <p:spPr>
            <a:xfrm rot="0">
              <a:off x="5498518" y="2698130"/>
              <a:ext cx="5881678" cy="1503825"/>
            </a:xfrm>
            <a:prstGeom prst="rect">
              <a:avLst/>
            </a:prstGeom>
          </p:spPr>
          <p:txBody>
            <a:bodyPr anchor="t" rtlCol="false" tIns="0" lIns="0" bIns="0" rIns="0">
              <a:spAutoFit/>
            </a:bodyPr>
            <a:lstStyle/>
            <a:p>
              <a:pPr algn="l">
                <a:lnSpc>
                  <a:spcPts val="2128"/>
                </a:lnSpc>
              </a:pPr>
              <a:r>
                <a:rPr lang="en-US" sz="1313" spc="78">
                  <a:solidFill>
                    <a:srgbClr val="000000"/>
                  </a:solidFill>
                  <a:latin typeface="Times New Roman"/>
                  <a:ea typeface="Times New Roman"/>
                  <a:cs typeface="Times New Roman"/>
                  <a:sym typeface="Times New Roman"/>
                </a:rPr>
                <a:t>Abortion will be allowed up until the moment of birth for any reason. Currently, Virginia allows abortions into the third trimester, with restrictions. That will no longer be the case under this amendment.</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48640" y="1202288"/>
            <a:ext cx="8656320" cy="5004815"/>
            <a:chOff x="0" y="0"/>
            <a:chExt cx="11541760" cy="6673087"/>
          </a:xfrm>
        </p:grpSpPr>
        <p:grpSp>
          <p:nvGrpSpPr>
            <p:cNvPr name="Group 3" id="3"/>
            <p:cNvGrpSpPr/>
            <p:nvPr/>
          </p:nvGrpSpPr>
          <p:grpSpPr>
            <a:xfrm rot="0">
              <a:off x="268370" y="91272"/>
              <a:ext cx="4737275" cy="2003223"/>
              <a:chOff x="0" y="0"/>
              <a:chExt cx="8225510" cy="3478272"/>
            </a:xfrm>
          </p:grpSpPr>
          <p:sp>
            <p:nvSpPr>
              <p:cNvPr name="Freeform 4" id="4"/>
              <p:cNvSpPr/>
              <p:nvPr/>
            </p:nvSpPr>
            <p:spPr>
              <a:xfrm flipH="false" flipV="false" rot="0">
                <a:off x="0" y="0"/>
                <a:ext cx="8225536" cy="3478276"/>
              </a:xfrm>
              <a:custGeom>
                <a:avLst/>
                <a:gdLst/>
                <a:ahLst/>
                <a:cxnLst/>
                <a:rect r="r" b="b" t="t" l="l"/>
                <a:pathLst>
                  <a:path h="3478276" w="8225536">
                    <a:moveTo>
                      <a:pt x="0" y="0"/>
                    </a:moveTo>
                    <a:lnTo>
                      <a:pt x="8225536" y="0"/>
                    </a:lnTo>
                    <a:lnTo>
                      <a:pt x="8225536" y="3478276"/>
                    </a:lnTo>
                    <a:lnTo>
                      <a:pt x="0" y="3478276"/>
                    </a:lnTo>
                    <a:lnTo>
                      <a:pt x="0" y="0"/>
                    </a:lnTo>
                    <a:close/>
                  </a:path>
                </a:pathLst>
              </a:custGeom>
              <a:blipFill>
                <a:blip r:embed="rId2"/>
                <a:stretch>
                  <a:fillRect l="0" t="-28827" r="0" b="-28827"/>
                </a:stretch>
              </a:blipFill>
            </p:spPr>
          </p:sp>
        </p:grpSp>
        <p:sp>
          <p:nvSpPr>
            <p:cNvPr name="Freeform 5" id="5"/>
            <p:cNvSpPr/>
            <p:nvPr/>
          </p:nvSpPr>
          <p:spPr>
            <a:xfrm flipH="false" flipV="false" rot="0">
              <a:off x="1596" y="0"/>
              <a:ext cx="384619" cy="2094495"/>
            </a:xfrm>
            <a:custGeom>
              <a:avLst/>
              <a:gdLst/>
              <a:ahLst/>
              <a:cxnLst/>
              <a:rect r="r" b="b" t="t" l="l"/>
              <a:pathLst>
                <a:path h="2094495" w="384619">
                  <a:moveTo>
                    <a:pt x="0" y="0"/>
                  </a:moveTo>
                  <a:lnTo>
                    <a:pt x="384618" y="0"/>
                  </a:lnTo>
                  <a:lnTo>
                    <a:pt x="384618" y="2094495"/>
                  </a:lnTo>
                  <a:lnTo>
                    <a:pt x="0" y="209449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5515784" y="157639"/>
              <a:ext cx="4782512" cy="374774"/>
            </a:xfrm>
            <a:prstGeom prst="rect">
              <a:avLst/>
            </a:prstGeom>
          </p:spPr>
          <p:txBody>
            <a:bodyPr anchor="t" rtlCol="false" tIns="0" lIns="0" bIns="0" rIns="0">
              <a:spAutoFit/>
            </a:bodyPr>
            <a:lstStyle/>
            <a:p>
              <a:pPr algn="l">
                <a:lnSpc>
                  <a:spcPts val="2108"/>
                </a:lnSpc>
              </a:pPr>
              <a:r>
                <a:rPr lang="en-US" b="true" sz="1506" spc="150">
                  <a:solidFill>
                    <a:srgbClr val="A9403B"/>
                  </a:solidFill>
                  <a:latin typeface="Arimo Bold"/>
                  <a:ea typeface="Arimo Bold"/>
                  <a:cs typeface="Arimo Bold"/>
                  <a:sym typeface="Arimo Bold"/>
                </a:rPr>
                <a:t>TRANSGENDER SURGERIES</a:t>
              </a:r>
            </a:p>
          </p:txBody>
        </p:sp>
        <p:sp>
          <p:nvSpPr>
            <p:cNvPr name="TextBox 7" id="7"/>
            <p:cNvSpPr txBox="true"/>
            <p:nvPr/>
          </p:nvSpPr>
          <p:spPr>
            <a:xfrm rot="0">
              <a:off x="5515784" y="483966"/>
              <a:ext cx="5898441" cy="1509038"/>
            </a:xfrm>
            <a:prstGeom prst="rect">
              <a:avLst/>
            </a:prstGeom>
          </p:spPr>
          <p:txBody>
            <a:bodyPr anchor="t" rtlCol="false" tIns="0" lIns="0" bIns="0" rIns="0">
              <a:spAutoFit/>
            </a:bodyPr>
            <a:lstStyle/>
            <a:p>
              <a:pPr algn="l">
                <a:lnSpc>
                  <a:spcPts val="2134"/>
                </a:lnSpc>
              </a:pPr>
              <a:r>
                <a:rPr lang="en-US" sz="1317" i="true" spc="78">
                  <a:solidFill>
                    <a:srgbClr val="000000"/>
                  </a:solidFill>
                  <a:latin typeface="Times New Roman Italics"/>
                  <a:ea typeface="Times New Roman Italics"/>
                  <a:cs typeface="Times New Roman Italics"/>
                  <a:sym typeface="Times New Roman Italics"/>
                </a:rPr>
                <a:t>“Reproductive Freedom”</a:t>
              </a:r>
              <a:r>
                <a:rPr lang="en-US" sz="1317" spc="78">
                  <a:solidFill>
                    <a:srgbClr val="000000"/>
                  </a:solidFill>
                  <a:latin typeface="Times New Roman"/>
                  <a:ea typeface="Times New Roman"/>
                  <a:cs typeface="Times New Roman"/>
                  <a:sym typeface="Times New Roman"/>
                </a:rPr>
                <a:t> is an umbrella term that</a:t>
              </a:r>
            </a:p>
            <a:p>
              <a:pPr algn="l">
                <a:lnSpc>
                  <a:spcPts val="2134"/>
                </a:lnSpc>
              </a:pPr>
              <a:r>
                <a:rPr lang="en-US" sz="1317" spc="78">
                  <a:solidFill>
                    <a:srgbClr val="000000"/>
                  </a:solidFill>
                  <a:latin typeface="Times New Roman"/>
                  <a:ea typeface="Times New Roman"/>
                  <a:cs typeface="Times New Roman"/>
                  <a:sym typeface="Times New Roman"/>
                </a:rPr>
                <a:t>is not limited to women. Under this amendment men, women, and minors would also have a right to sterilization and therefore transgender surgeries.</a:t>
              </a:r>
            </a:p>
          </p:txBody>
        </p:sp>
        <p:grpSp>
          <p:nvGrpSpPr>
            <p:cNvPr name="Group 8" id="8"/>
            <p:cNvGrpSpPr/>
            <p:nvPr/>
          </p:nvGrpSpPr>
          <p:grpSpPr>
            <a:xfrm rot="0">
              <a:off x="268370" y="4578490"/>
              <a:ext cx="4737275" cy="2003223"/>
              <a:chOff x="0" y="0"/>
              <a:chExt cx="8225510" cy="3478273"/>
            </a:xfrm>
          </p:grpSpPr>
          <p:sp>
            <p:nvSpPr>
              <p:cNvPr name="Freeform 9" id="9"/>
              <p:cNvSpPr/>
              <p:nvPr/>
            </p:nvSpPr>
            <p:spPr>
              <a:xfrm flipH="false" flipV="false" rot="0">
                <a:off x="0" y="0"/>
                <a:ext cx="8225536" cy="3478276"/>
              </a:xfrm>
              <a:custGeom>
                <a:avLst/>
                <a:gdLst/>
                <a:ahLst/>
                <a:cxnLst/>
                <a:rect r="r" b="b" t="t" l="l"/>
                <a:pathLst>
                  <a:path h="3478276" w="8225536">
                    <a:moveTo>
                      <a:pt x="0" y="0"/>
                    </a:moveTo>
                    <a:lnTo>
                      <a:pt x="8225536" y="0"/>
                    </a:lnTo>
                    <a:lnTo>
                      <a:pt x="8225536" y="3478276"/>
                    </a:lnTo>
                    <a:lnTo>
                      <a:pt x="0" y="3478276"/>
                    </a:lnTo>
                    <a:lnTo>
                      <a:pt x="0" y="0"/>
                    </a:lnTo>
                    <a:close/>
                  </a:path>
                </a:pathLst>
              </a:custGeom>
              <a:blipFill>
                <a:blip r:embed="rId5"/>
                <a:stretch>
                  <a:fillRect l="0" t="-28347" r="0" b="-28347"/>
                </a:stretch>
              </a:blipFill>
            </p:spPr>
          </p:sp>
        </p:grpSp>
        <p:sp>
          <p:nvSpPr>
            <p:cNvPr name="Freeform 10" id="10"/>
            <p:cNvSpPr/>
            <p:nvPr/>
          </p:nvSpPr>
          <p:spPr>
            <a:xfrm flipH="false" flipV="false" rot="0">
              <a:off x="1596" y="4487219"/>
              <a:ext cx="384619" cy="2094495"/>
            </a:xfrm>
            <a:custGeom>
              <a:avLst/>
              <a:gdLst/>
              <a:ahLst/>
              <a:cxnLst/>
              <a:rect r="r" b="b" t="t" l="l"/>
              <a:pathLst>
                <a:path h="2094495" w="384619">
                  <a:moveTo>
                    <a:pt x="0" y="0"/>
                  </a:moveTo>
                  <a:lnTo>
                    <a:pt x="384618" y="0"/>
                  </a:lnTo>
                  <a:lnTo>
                    <a:pt x="384618" y="2094495"/>
                  </a:lnTo>
                  <a:lnTo>
                    <a:pt x="0" y="209449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1" id="11"/>
            <p:cNvSpPr txBox="true"/>
            <p:nvPr/>
          </p:nvSpPr>
          <p:spPr>
            <a:xfrm rot="0">
              <a:off x="5515784" y="4837722"/>
              <a:ext cx="4885919" cy="374774"/>
            </a:xfrm>
            <a:prstGeom prst="rect">
              <a:avLst/>
            </a:prstGeom>
          </p:spPr>
          <p:txBody>
            <a:bodyPr anchor="t" rtlCol="false" tIns="0" lIns="0" bIns="0" rIns="0">
              <a:spAutoFit/>
            </a:bodyPr>
            <a:lstStyle/>
            <a:p>
              <a:pPr algn="l">
                <a:lnSpc>
                  <a:spcPts val="2108"/>
                </a:lnSpc>
              </a:pPr>
              <a:r>
                <a:rPr lang="en-US" b="true" sz="1506" spc="150">
                  <a:solidFill>
                    <a:srgbClr val="A9403B"/>
                  </a:solidFill>
                  <a:latin typeface="Arimo Bold"/>
                  <a:ea typeface="Arimo Bold"/>
                  <a:cs typeface="Arimo Bold"/>
                  <a:sym typeface="Arimo Bold"/>
                </a:rPr>
                <a:t>ABORTION TOURISM</a:t>
              </a:r>
            </a:p>
          </p:txBody>
        </p:sp>
        <p:sp>
          <p:nvSpPr>
            <p:cNvPr name="TextBox 12" id="12"/>
            <p:cNvSpPr txBox="true"/>
            <p:nvPr/>
          </p:nvSpPr>
          <p:spPr>
            <a:xfrm rot="0">
              <a:off x="5515784" y="5164049"/>
              <a:ext cx="6025976" cy="1509038"/>
            </a:xfrm>
            <a:prstGeom prst="rect">
              <a:avLst/>
            </a:prstGeom>
          </p:spPr>
          <p:txBody>
            <a:bodyPr anchor="t" rtlCol="false" tIns="0" lIns="0" bIns="0" rIns="0">
              <a:spAutoFit/>
            </a:bodyPr>
            <a:lstStyle/>
            <a:p>
              <a:pPr algn="l">
                <a:lnSpc>
                  <a:spcPts val="2134"/>
                </a:lnSpc>
              </a:pPr>
              <a:r>
                <a:rPr lang="en-US" sz="1317" spc="78">
                  <a:solidFill>
                    <a:srgbClr val="000000"/>
                  </a:solidFill>
                  <a:latin typeface="Times New Roman"/>
                  <a:ea typeface="Times New Roman"/>
                  <a:cs typeface="Times New Roman"/>
                  <a:sym typeface="Times New Roman"/>
                </a:rPr>
                <a:t>Virginia will become the Abortion Capital of the</a:t>
              </a:r>
            </a:p>
            <a:p>
              <a:pPr algn="l">
                <a:lnSpc>
                  <a:spcPts val="2134"/>
                </a:lnSpc>
              </a:pPr>
              <a:r>
                <a:rPr lang="en-US" sz="1317" spc="78">
                  <a:solidFill>
                    <a:srgbClr val="000000"/>
                  </a:solidFill>
                  <a:latin typeface="Times New Roman"/>
                  <a:ea typeface="Times New Roman"/>
                  <a:cs typeface="Times New Roman"/>
                  <a:sym typeface="Times New Roman"/>
                </a:rPr>
                <a:t>South. Since Dobbs, there has already been a </a:t>
              </a:r>
              <a:r>
                <a:rPr lang="en-US" b="true" sz="1317" spc="78">
                  <a:solidFill>
                    <a:srgbClr val="000000"/>
                  </a:solidFill>
                  <a:latin typeface="Times New Roman Bold"/>
                  <a:ea typeface="Times New Roman Bold"/>
                  <a:cs typeface="Times New Roman Bold"/>
                  <a:sym typeface="Times New Roman Bold"/>
                </a:rPr>
                <a:t>30% increase in out-of-state abortions</a:t>
              </a:r>
              <a:r>
                <a:rPr lang="en-US" sz="1317" spc="78">
                  <a:solidFill>
                    <a:srgbClr val="000000"/>
                  </a:solidFill>
                  <a:latin typeface="Times New Roman"/>
                  <a:ea typeface="Times New Roman"/>
                  <a:cs typeface="Times New Roman"/>
                  <a:sym typeface="Times New Roman"/>
                </a:rPr>
                <a:t> occurring in Virginia.</a:t>
              </a:r>
            </a:p>
            <a:p>
              <a:pPr algn="l">
                <a:lnSpc>
                  <a:spcPts val="2134"/>
                </a:lnSpc>
              </a:pPr>
            </a:p>
          </p:txBody>
        </p:sp>
        <p:grpSp>
          <p:nvGrpSpPr>
            <p:cNvPr name="Group 13" id="13"/>
            <p:cNvGrpSpPr/>
            <p:nvPr/>
          </p:nvGrpSpPr>
          <p:grpSpPr>
            <a:xfrm rot="0">
              <a:off x="195086" y="2324184"/>
              <a:ext cx="4805673" cy="2032146"/>
              <a:chOff x="0" y="0"/>
              <a:chExt cx="8344272" cy="3528492"/>
            </a:xfrm>
          </p:grpSpPr>
          <p:sp>
            <p:nvSpPr>
              <p:cNvPr name="Freeform 14" id="14"/>
              <p:cNvSpPr/>
              <p:nvPr/>
            </p:nvSpPr>
            <p:spPr>
              <a:xfrm flipH="false" flipV="false" rot="0">
                <a:off x="0" y="0"/>
                <a:ext cx="8344281" cy="3528441"/>
              </a:xfrm>
              <a:custGeom>
                <a:avLst/>
                <a:gdLst/>
                <a:ahLst/>
                <a:cxnLst/>
                <a:rect r="r" b="b" t="t" l="l"/>
                <a:pathLst>
                  <a:path h="3528441" w="8344281">
                    <a:moveTo>
                      <a:pt x="0" y="0"/>
                    </a:moveTo>
                    <a:lnTo>
                      <a:pt x="8344281" y="0"/>
                    </a:lnTo>
                    <a:lnTo>
                      <a:pt x="8344281" y="3528441"/>
                    </a:lnTo>
                    <a:lnTo>
                      <a:pt x="0" y="3528441"/>
                    </a:lnTo>
                    <a:lnTo>
                      <a:pt x="0" y="0"/>
                    </a:lnTo>
                    <a:close/>
                  </a:path>
                </a:pathLst>
              </a:custGeom>
              <a:blipFill>
                <a:blip r:embed="rId6"/>
                <a:stretch>
                  <a:fillRect l="0" t="-28851" r="0" b="-28853"/>
                </a:stretch>
              </a:blipFill>
            </p:spPr>
          </p:sp>
        </p:grpSp>
        <p:sp>
          <p:nvSpPr>
            <p:cNvPr name="Freeform 15" id="15"/>
            <p:cNvSpPr/>
            <p:nvPr/>
          </p:nvSpPr>
          <p:spPr>
            <a:xfrm flipH="false" flipV="false" rot="0">
              <a:off x="0" y="2231594"/>
              <a:ext cx="381255" cy="2124736"/>
            </a:xfrm>
            <a:custGeom>
              <a:avLst/>
              <a:gdLst/>
              <a:ahLst/>
              <a:cxnLst/>
              <a:rect r="r" b="b" t="t" l="l"/>
              <a:pathLst>
                <a:path h="2124736" w="381255">
                  <a:moveTo>
                    <a:pt x="0" y="0"/>
                  </a:moveTo>
                  <a:lnTo>
                    <a:pt x="381255" y="0"/>
                  </a:lnTo>
                  <a:lnTo>
                    <a:pt x="381255" y="2124735"/>
                  </a:lnTo>
                  <a:lnTo>
                    <a:pt x="0" y="212473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6" id="16"/>
            <p:cNvSpPr txBox="true"/>
            <p:nvPr/>
          </p:nvSpPr>
          <p:spPr>
            <a:xfrm rot="0">
              <a:off x="5518263" y="2355882"/>
              <a:ext cx="4851564" cy="395558"/>
            </a:xfrm>
            <a:prstGeom prst="rect">
              <a:avLst/>
            </a:prstGeom>
          </p:spPr>
          <p:txBody>
            <a:bodyPr anchor="t" rtlCol="false" tIns="0" lIns="0" bIns="0" rIns="0">
              <a:spAutoFit/>
            </a:bodyPr>
            <a:lstStyle/>
            <a:p>
              <a:pPr algn="l">
                <a:lnSpc>
                  <a:spcPts val="2138"/>
                </a:lnSpc>
              </a:pPr>
              <a:r>
                <a:rPr lang="en-US" b="true" sz="1527" spc="152">
                  <a:solidFill>
                    <a:srgbClr val="A9403B"/>
                  </a:solidFill>
                  <a:latin typeface="Arimo Bold"/>
                  <a:ea typeface="Arimo Bold"/>
                  <a:cs typeface="Arimo Bold"/>
                  <a:sym typeface="Arimo Bold"/>
                </a:rPr>
                <a:t>BABIES LEFT TO DIE</a:t>
              </a:r>
            </a:p>
          </p:txBody>
        </p:sp>
        <p:sp>
          <p:nvSpPr>
            <p:cNvPr name="TextBox 17" id="17"/>
            <p:cNvSpPr txBox="true"/>
            <p:nvPr/>
          </p:nvSpPr>
          <p:spPr>
            <a:xfrm rot="0">
              <a:off x="5518263" y="2677292"/>
              <a:ext cx="5983605" cy="1555828"/>
            </a:xfrm>
            <a:prstGeom prst="rect">
              <a:avLst/>
            </a:prstGeom>
          </p:spPr>
          <p:txBody>
            <a:bodyPr anchor="t" rtlCol="false" tIns="0" lIns="0" bIns="0" rIns="0">
              <a:spAutoFit/>
            </a:bodyPr>
            <a:lstStyle/>
            <a:p>
              <a:pPr algn="l">
                <a:lnSpc>
                  <a:spcPts val="2165"/>
                </a:lnSpc>
              </a:pPr>
              <a:r>
                <a:rPr lang="en-US" sz="1336" spc="80">
                  <a:solidFill>
                    <a:srgbClr val="000000"/>
                  </a:solidFill>
                  <a:latin typeface="Times New Roman"/>
                  <a:ea typeface="Times New Roman"/>
                  <a:cs typeface="Times New Roman"/>
                  <a:sym typeface="Times New Roman"/>
                </a:rPr>
                <a:t>Babies who survive an abortion attempt will not be given reasonable, life-saving care. Abortionists </a:t>
              </a:r>
            </a:p>
            <a:p>
              <a:pPr algn="l">
                <a:lnSpc>
                  <a:spcPts val="2165"/>
                </a:lnSpc>
              </a:pPr>
              <a:r>
                <a:rPr lang="en-US" sz="1336" spc="80">
                  <a:solidFill>
                    <a:srgbClr val="000000"/>
                  </a:solidFill>
                  <a:latin typeface="Times New Roman"/>
                  <a:ea typeface="Times New Roman"/>
                  <a:cs typeface="Times New Roman"/>
                  <a:sym typeface="Times New Roman"/>
                </a:rPr>
                <a:t>will be legally allowed to deliver the baby and let it </a:t>
              </a:r>
            </a:p>
            <a:p>
              <a:pPr algn="l">
                <a:lnSpc>
                  <a:spcPts val="2165"/>
                </a:lnSpc>
              </a:pPr>
              <a:r>
                <a:rPr lang="en-US" sz="1336" spc="80">
                  <a:solidFill>
                    <a:srgbClr val="000000"/>
                  </a:solidFill>
                  <a:latin typeface="Times New Roman"/>
                  <a:ea typeface="Times New Roman"/>
                  <a:cs typeface="Times New Roman"/>
                  <a:sym typeface="Times New Roman"/>
                </a:rPr>
                <a:t>die on a medical table.</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98589" y="1190337"/>
            <a:ext cx="8556422" cy="4934526"/>
            <a:chOff x="0" y="0"/>
            <a:chExt cx="11408562" cy="6579368"/>
          </a:xfrm>
        </p:grpSpPr>
        <p:grpSp>
          <p:nvGrpSpPr>
            <p:cNvPr name="Group 3" id="3"/>
            <p:cNvGrpSpPr/>
            <p:nvPr/>
          </p:nvGrpSpPr>
          <p:grpSpPr>
            <a:xfrm rot="0">
              <a:off x="266679" y="91239"/>
              <a:ext cx="4735587" cy="3123913"/>
              <a:chOff x="0" y="0"/>
              <a:chExt cx="8340338" cy="5501851"/>
            </a:xfrm>
          </p:grpSpPr>
          <p:sp>
            <p:nvSpPr>
              <p:cNvPr name="Freeform 4" id="4"/>
              <p:cNvSpPr/>
              <p:nvPr/>
            </p:nvSpPr>
            <p:spPr>
              <a:xfrm flipH="false" flipV="false" rot="0">
                <a:off x="0" y="0"/>
                <a:ext cx="8340344" cy="5501894"/>
              </a:xfrm>
              <a:custGeom>
                <a:avLst/>
                <a:gdLst/>
                <a:ahLst/>
                <a:cxnLst/>
                <a:rect r="r" b="b" t="t" l="l"/>
                <a:pathLst>
                  <a:path h="5501894" w="8340344">
                    <a:moveTo>
                      <a:pt x="0" y="0"/>
                    </a:moveTo>
                    <a:lnTo>
                      <a:pt x="8340344" y="0"/>
                    </a:lnTo>
                    <a:lnTo>
                      <a:pt x="8340344" y="5501894"/>
                    </a:lnTo>
                    <a:lnTo>
                      <a:pt x="0" y="5501894"/>
                    </a:lnTo>
                    <a:lnTo>
                      <a:pt x="0" y="0"/>
                    </a:lnTo>
                    <a:close/>
                  </a:path>
                </a:pathLst>
              </a:custGeom>
              <a:blipFill>
                <a:blip r:embed="rId2"/>
                <a:stretch>
                  <a:fillRect l="0" t="-2461" r="0" b="-2461"/>
                </a:stretch>
              </a:blipFill>
            </p:spPr>
          </p:sp>
        </p:grpSp>
        <p:sp>
          <p:nvSpPr>
            <p:cNvPr name="Freeform 5" id="5"/>
            <p:cNvSpPr/>
            <p:nvPr/>
          </p:nvSpPr>
          <p:spPr>
            <a:xfrm flipH="false" flipV="false" rot="0">
              <a:off x="0" y="0"/>
              <a:ext cx="384482" cy="3215153"/>
            </a:xfrm>
            <a:custGeom>
              <a:avLst/>
              <a:gdLst/>
              <a:ahLst/>
              <a:cxnLst/>
              <a:rect r="r" b="b" t="t" l="l"/>
              <a:pathLst>
                <a:path h="3215153" w="384482">
                  <a:moveTo>
                    <a:pt x="0" y="0"/>
                  </a:moveTo>
                  <a:lnTo>
                    <a:pt x="384482" y="0"/>
                  </a:lnTo>
                  <a:lnTo>
                    <a:pt x="384482" y="3215153"/>
                  </a:lnTo>
                  <a:lnTo>
                    <a:pt x="0" y="321515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6" id="6"/>
            <p:cNvGrpSpPr/>
            <p:nvPr/>
          </p:nvGrpSpPr>
          <p:grpSpPr>
            <a:xfrm rot="0">
              <a:off x="266679" y="3455453"/>
              <a:ext cx="4735587" cy="3123914"/>
              <a:chOff x="0" y="0"/>
              <a:chExt cx="8340338" cy="5501853"/>
            </a:xfrm>
          </p:grpSpPr>
          <p:sp>
            <p:nvSpPr>
              <p:cNvPr name="Freeform 7" id="7"/>
              <p:cNvSpPr/>
              <p:nvPr/>
            </p:nvSpPr>
            <p:spPr>
              <a:xfrm flipH="false" flipV="false" rot="0">
                <a:off x="0" y="0"/>
                <a:ext cx="8340344" cy="5501894"/>
              </a:xfrm>
              <a:custGeom>
                <a:avLst/>
                <a:gdLst/>
                <a:ahLst/>
                <a:cxnLst/>
                <a:rect r="r" b="b" t="t" l="l"/>
                <a:pathLst>
                  <a:path h="5501894" w="8340344">
                    <a:moveTo>
                      <a:pt x="0" y="0"/>
                    </a:moveTo>
                    <a:lnTo>
                      <a:pt x="8340344" y="0"/>
                    </a:lnTo>
                    <a:lnTo>
                      <a:pt x="8340344" y="5501894"/>
                    </a:lnTo>
                    <a:lnTo>
                      <a:pt x="0" y="5501894"/>
                    </a:lnTo>
                    <a:lnTo>
                      <a:pt x="0" y="0"/>
                    </a:lnTo>
                    <a:close/>
                  </a:path>
                </a:pathLst>
              </a:custGeom>
              <a:blipFill>
                <a:blip r:embed="rId5"/>
                <a:stretch>
                  <a:fillRect l="0" t="-514" r="0" b="-513"/>
                </a:stretch>
              </a:blipFill>
            </p:spPr>
          </p:sp>
        </p:grpSp>
        <p:sp>
          <p:nvSpPr>
            <p:cNvPr name="Freeform 8" id="8"/>
            <p:cNvSpPr/>
            <p:nvPr/>
          </p:nvSpPr>
          <p:spPr>
            <a:xfrm flipH="false" flipV="false" rot="0">
              <a:off x="0" y="3364214"/>
              <a:ext cx="384482" cy="3215154"/>
            </a:xfrm>
            <a:custGeom>
              <a:avLst/>
              <a:gdLst/>
              <a:ahLst/>
              <a:cxnLst/>
              <a:rect r="r" b="b" t="t" l="l"/>
              <a:pathLst>
                <a:path h="3215154" w="384482">
                  <a:moveTo>
                    <a:pt x="0" y="0"/>
                  </a:moveTo>
                  <a:lnTo>
                    <a:pt x="384482" y="0"/>
                  </a:lnTo>
                  <a:lnTo>
                    <a:pt x="384482" y="3215154"/>
                  </a:lnTo>
                  <a:lnTo>
                    <a:pt x="0" y="32151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9" id="9"/>
            <p:cNvSpPr txBox="true"/>
            <p:nvPr/>
          </p:nvSpPr>
          <p:spPr>
            <a:xfrm rot="0">
              <a:off x="5512223" y="513997"/>
              <a:ext cx="4780808" cy="379688"/>
            </a:xfrm>
            <a:prstGeom prst="rect">
              <a:avLst/>
            </a:prstGeom>
          </p:spPr>
          <p:txBody>
            <a:bodyPr anchor="t" rtlCol="false" tIns="0" lIns="0" bIns="0" rIns="0">
              <a:spAutoFit/>
            </a:bodyPr>
            <a:lstStyle/>
            <a:p>
              <a:pPr algn="l">
                <a:lnSpc>
                  <a:spcPts val="2107"/>
                </a:lnSpc>
              </a:pPr>
              <a:r>
                <a:rPr lang="en-US" b="true" sz="1505" spc="150">
                  <a:solidFill>
                    <a:srgbClr val="A9403B"/>
                  </a:solidFill>
                  <a:latin typeface="Arimo Bold"/>
                  <a:ea typeface="Arimo Bold"/>
                  <a:cs typeface="Arimo Bold"/>
                  <a:sym typeface="Arimo Bold"/>
                </a:rPr>
                <a:t>COUNTLESS MORE DEATHS</a:t>
              </a:r>
            </a:p>
          </p:txBody>
        </p:sp>
        <p:sp>
          <p:nvSpPr>
            <p:cNvPr name="TextBox 10" id="10"/>
            <p:cNvSpPr txBox="true"/>
            <p:nvPr/>
          </p:nvSpPr>
          <p:spPr>
            <a:xfrm rot="0">
              <a:off x="5512223" y="846359"/>
              <a:ext cx="5896339" cy="1865962"/>
            </a:xfrm>
            <a:prstGeom prst="rect">
              <a:avLst/>
            </a:prstGeom>
          </p:spPr>
          <p:txBody>
            <a:bodyPr anchor="t" rtlCol="false" tIns="0" lIns="0" bIns="0" rIns="0">
              <a:spAutoFit/>
            </a:bodyPr>
            <a:lstStyle/>
            <a:p>
              <a:pPr algn="l">
                <a:lnSpc>
                  <a:spcPts val="2134"/>
                </a:lnSpc>
              </a:pPr>
              <a:r>
                <a:rPr lang="en-US" sz="1317" spc="78">
                  <a:solidFill>
                    <a:srgbClr val="000000"/>
                  </a:solidFill>
                  <a:latin typeface="Times New Roman"/>
                  <a:ea typeface="Times New Roman"/>
                  <a:cs typeface="Times New Roman"/>
                  <a:sym typeface="Times New Roman"/>
                </a:rPr>
                <a:t>Virginia saw o</a:t>
              </a:r>
              <a:r>
                <a:rPr lang="en-US" b="true" sz="1317" spc="78">
                  <a:solidFill>
                    <a:srgbClr val="000000"/>
                  </a:solidFill>
                  <a:latin typeface="Times New Roman Bold"/>
                  <a:ea typeface="Times New Roman Bold"/>
                  <a:cs typeface="Times New Roman Bold"/>
                  <a:sym typeface="Times New Roman Bold"/>
                </a:rPr>
                <a:t>ver 35,000 children die in 2023 from abortion</a:t>
              </a:r>
              <a:r>
                <a:rPr lang="en-US" sz="1317" spc="78">
                  <a:solidFill>
                    <a:srgbClr val="000000"/>
                  </a:solidFill>
                  <a:latin typeface="Times New Roman"/>
                  <a:ea typeface="Times New Roman"/>
                  <a:cs typeface="Times New Roman"/>
                  <a:sym typeface="Times New Roman"/>
                </a:rPr>
                <a:t>, and Virginia’s annual volume of </a:t>
              </a:r>
              <a:r>
                <a:rPr lang="en-US" b="true" sz="1317" spc="78">
                  <a:solidFill>
                    <a:srgbClr val="000000"/>
                  </a:solidFill>
                  <a:latin typeface="Times New Roman Bold"/>
                  <a:ea typeface="Times New Roman Bold"/>
                  <a:cs typeface="Times New Roman Bold"/>
                  <a:sym typeface="Times New Roman Bold"/>
                </a:rPr>
                <a:t>abortions grew 103% in the past 6 years.</a:t>
              </a:r>
              <a:r>
                <a:rPr lang="en-US" sz="1317" spc="78">
                  <a:solidFill>
                    <a:srgbClr val="000000"/>
                  </a:solidFill>
                  <a:latin typeface="Times New Roman"/>
                  <a:ea typeface="Times New Roman"/>
                  <a:cs typeface="Times New Roman"/>
                  <a:sym typeface="Times New Roman"/>
                </a:rPr>
                <a:t> With no restrictions, </a:t>
              </a:r>
            </a:p>
            <a:p>
              <a:pPr algn="l">
                <a:lnSpc>
                  <a:spcPts val="2134"/>
                </a:lnSpc>
              </a:pPr>
              <a:r>
                <a:rPr lang="en-US" sz="1317" spc="78">
                  <a:solidFill>
                    <a:srgbClr val="000000"/>
                  </a:solidFill>
                  <a:latin typeface="Times New Roman"/>
                  <a:ea typeface="Times New Roman"/>
                  <a:cs typeface="Times New Roman"/>
                  <a:sym typeface="Times New Roman"/>
                </a:rPr>
                <a:t>no limits and no life-saving measures, the lives lost will only increase.</a:t>
              </a:r>
            </a:p>
          </p:txBody>
        </p:sp>
        <p:sp>
          <p:nvSpPr>
            <p:cNvPr name="TextBox 11" id="11"/>
            <p:cNvSpPr txBox="true"/>
            <p:nvPr/>
          </p:nvSpPr>
          <p:spPr>
            <a:xfrm rot="0">
              <a:off x="5512223" y="3878212"/>
              <a:ext cx="4780808" cy="379688"/>
            </a:xfrm>
            <a:prstGeom prst="rect">
              <a:avLst/>
            </a:prstGeom>
          </p:spPr>
          <p:txBody>
            <a:bodyPr anchor="t" rtlCol="false" tIns="0" lIns="0" bIns="0" rIns="0">
              <a:spAutoFit/>
            </a:bodyPr>
            <a:lstStyle/>
            <a:p>
              <a:pPr algn="l">
                <a:lnSpc>
                  <a:spcPts val="2107"/>
                </a:lnSpc>
              </a:pPr>
              <a:r>
                <a:rPr lang="en-US" b="true" sz="1505" spc="150">
                  <a:solidFill>
                    <a:srgbClr val="A9403B"/>
                  </a:solidFill>
                  <a:latin typeface="Arimo Bold"/>
                  <a:ea typeface="Arimo Bold"/>
                  <a:cs typeface="Arimo Bold"/>
                  <a:sym typeface="Arimo Bold"/>
                </a:rPr>
                <a:t>EXPLOITATION OF EMBRYOS</a:t>
              </a:r>
            </a:p>
          </p:txBody>
        </p:sp>
        <p:sp>
          <p:nvSpPr>
            <p:cNvPr name="TextBox 12" id="12"/>
            <p:cNvSpPr txBox="true"/>
            <p:nvPr/>
          </p:nvSpPr>
          <p:spPr>
            <a:xfrm rot="0">
              <a:off x="5512223" y="4210573"/>
              <a:ext cx="5896339" cy="1865962"/>
            </a:xfrm>
            <a:prstGeom prst="rect">
              <a:avLst/>
            </a:prstGeom>
          </p:spPr>
          <p:txBody>
            <a:bodyPr anchor="t" rtlCol="false" tIns="0" lIns="0" bIns="0" rIns="0">
              <a:spAutoFit/>
            </a:bodyPr>
            <a:lstStyle/>
            <a:p>
              <a:pPr algn="l">
                <a:lnSpc>
                  <a:spcPts val="2134"/>
                </a:lnSpc>
              </a:pPr>
              <a:r>
                <a:rPr lang="en-US" sz="1317" spc="78">
                  <a:solidFill>
                    <a:srgbClr val="000000"/>
                  </a:solidFill>
                  <a:latin typeface="Times New Roman"/>
                  <a:ea typeface="Times New Roman"/>
                  <a:cs typeface="Times New Roman"/>
                  <a:sym typeface="Times New Roman"/>
                </a:rPr>
                <a:t>The open-ended and undefined phrase </a:t>
              </a:r>
              <a:r>
                <a:rPr lang="en-US" sz="1317" i="true" spc="78">
                  <a:solidFill>
                    <a:srgbClr val="000000"/>
                  </a:solidFill>
                  <a:latin typeface="Times New Roman Italics"/>
                  <a:ea typeface="Times New Roman Italics"/>
                  <a:cs typeface="Times New Roman Italics"/>
                  <a:sym typeface="Times New Roman Italics"/>
                </a:rPr>
                <a:t>“reproductive freedom”</a:t>
              </a:r>
              <a:r>
                <a:rPr lang="en-US" sz="1317" spc="78">
                  <a:solidFill>
                    <a:srgbClr val="000000"/>
                  </a:solidFill>
                  <a:latin typeface="Times New Roman"/>
                  <a:ea typeface="Times New Roman"/>
                  <a:cs typeface="Times New Roman"/>
                  <a:sym typeface="Times New Roman"/>
                </a:rPr>
                <a:t> would allow for the unregulated sale and purchase of human embryos, and unethical </a:t>
              </a:r>
            </a:p>
            <a:p>
              <a:pPr algn="l">
                <a:lnSpc>
                  <a:spcPts val="2134"/>
                </a:lnSpc>
              </a:pPr>
              <a:r>
                <a:rPr lang="en-US" sz="1317" spc="78">
                  <a:solidFill>
                    <a:srgbClr val="000000"/>
                  </a:solidFill>
                  <a:latin typeface="Times New Roman"/>
                  <a:ea typeface="Times New Roman"/>
                  <a:cs typeface="Times New Roman"/>
                  <a:sym typeface="Times New Roman"/>
                </a:rPr>
                <a:t>research, commodifying human beings and leading to the exploitation of women.</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43170" y="2048593"/>
            <a:ext cx="10296770" cy="3218014"/>
            <a:chOff x="0" y="0"/>
            <a:chExt cx="13729026" cy="4290685"/>
          </a:xfrm>
        </p:grpSpPr>
        <p:sp>
          <p:nvSpPr>
            <p:cNvPr name="Freeform 3" id="3"/>
            <p:cNvSpPr/>
            <p:nvPr/>
          </p:nvSpPr>
          <p:spPr>
            <a:xfrm flipH="false" flipV="false" rot="0">
              <a:off x="858267" y="747963"/>
              <a:ext cx="12870760" cy="2840770"/>
            </a:xfrm>
            <a:custGeom>
              <a:avLst/>
              <a:gdLst/>
              <a:ahLst/>
              <a:cxnLst/>
              <a:rect r="r" b="b" t="t" l="l"/>
              <a:pathLst>
                <a:path h="2840770" w="12870760">
                  <a:moveTo>
                    <a:pt x="0" y="0"/>
                  </a:moveTo>
                  <a:lnTo>
                    <a:pt x="12870759" y="0"/>
                  </a:lnTo>
                  <a:lnTo>
                    <a:pt x="12870759" y="2840770"/>
                  </a:lnTo>
                  <a:lnTo>
                    <a:pt x="0" y="284077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4760393" y="2322846"/>
              <a:ext cx="8947491" cy="892973"/>
            </a:xfrm>
            <a:prstGeom prst="rect">
              <a:avLst/>
            </a:prstGeom>
          </p:spPr>
          <p:txBody>
            <a:bodyPr anchor="t" rtlCol="false" tIns="0" lIns="0" bIns="0" rIns="0">
              <a:spAutoFit/>
            </a:bodyPr>
            <a:lstStyle/>
            <a:p>
              <a:pPr algn="l">
                <a:lnSpc>
                  <a:spcPts val="2488"/>
                </a:lnSpc>
              </a:pPr>
              <a:r>
                <a:rPr lang="en-US" sz="1490" spc="148">
                  <a:solidFill>
                    <a:srgbClr val="FFFFFF"/>
                  </a:solidFill>
                  <a:latin typeface="Times New Roman"/>
                  <a:ea typeface="Times New Roman"/>
                  <a:cs typeface="Times New Roman"/>
                  <a:sym typeface="Times New Roman"/>
                </a:rPr>
                <a:t>Your Local Pregnancy Center Could be Exposed to Lawsuits Medical Providers and PRCs are Facing Across the U.S.</a:t>
              </a:r>
            </a:p>
          </p:txBody>
        </p:sp>
        <p:sp>
          <p:nvSpPr>
            <p:cNvPr name="TextBox 5" id="5"/>
            <p:cNvSpPr txBox="true"/>
            <p:nvPr/>
          </p:nvSpPr>
          <p:spPr>
            <a:xfrm rot="0">
              <a:off x="4760393" y="1114027"/>
              <a:ext cx="8947491" cy="1128899"/>
            </a:xfrm>
            <a:prstGeom prst="rect">
              <a:avLst/>
            </a:prstGeom>
          </p:spPr>
          <p:txBody>
            <a:bodyPr anchor="t" rtlCol="false" tIns="0" lIns="0" bIns="0" rIns="0">
              <a:spAutoFit/>
            </a:bodyPr>
            <a:lstStyle/>
            <a:p>
              <a:pPr algn="l">
                <a:lnSpc>
                  <a:spcPts val="3278"/>
                </a:lnSpc>
              </a:pPr>
              <a:r>
                <a:rPr lang="en-US" b="true" sz="1986" spc="298">
                  <a:solidFill>
                    <a:srgbClr val="FFFFFF"/>
                  </a:solidFill>
                  <a:latin typeface="Arimo Bold"/>
                  <a:ea typeface="Arimo Bold"/>
                  <a:cs typeface="Arimo Bold"/>
                  <a:sym typeface="Arimo Bold"/>
                </a:rPr>
                <a:t>IF ABORTION BECOMES A</a:t>
              </a:r>
            </a:p>
            <a:p>
              <a:pPr algn="l">
                <a:lnSpc>
                  <a:spcPts val="3278"/>
                </a:lnSpc>
              </a:pPr>
              <a:r>
                <a:rPr lang="en-US" b="true" sz="1986" spc="298">
                  <a:solidFill>
                    <a:srgbClr val="FFFFFF"/>
                  </a:solidFill>
                  <a:latin typeface="Arimo Bold"/>
                  <a:ea typeface="Arimo Bold"/>
                  <a:cs typeface="Arimo Bold"/>
                  <a:sym typeface="Arimo Bold"/>
                </a:rPr>
                <a:t>CONSTITUTIONAL RIGHT IN VIRGINIA ...</a:t>
              </a:r>
            </a:p>
          </p:txBody>
        </p:sp>
        <p:sp>
          <p:nvSpPr>
            <p:cNvPr name="Freeform 6" id="6"/>
            <p:cNvSpPr/>
            <p:nvPr/>
          </p:nvSpPr>
          <p:spPr>
            <a:xfrm flipH="false" flipV="false" rot="0">
              <a:off x="0" y="0"/>
              <a:ext cx="4290685" cy="4290685"/>
            </a:xfrm>
            <a:custGeom>
              <a:avLst/>
              <a:gdLst/>
              <a:ahLst/>
              <a:cxnLst/>
              <a:rect r="r" b="b" t="t" l="l"/>
              <a:pathLst>
                <a:path h="4290685" w="4290685">
                  <a:moveTo>
                    <a:pt x="0" y="0"/>
                  </a:moveTo>
                  <a:lnTo>
                    <a:pt x="4290685" y="0"/>
                  </a:lnTo>
                  <a:lnTo>
                    <a:pt x="4290685" y="4290685"/>
                  </a:lnTo>
                  <a:lnTo>
                    <a:pt x="0" y="429068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212638" y="212638"/>
              <a:ext cx="3865409" cy="3865409"/>
            </a:xfrm>
            <a:custGeom>
              <a:avLst/>
              <a:gdLst/>
              <a:ahLst/>
              <a:cxnLst/>
              <a:rect r="r" b="b" t="t" l="l"/>
              <a:pathLst>
                <a:path h="3865409" w="3865409">
                  <a:moveTo>
                    <a:pt x="0" y="0"/>
                  </a:moveTo>
                  <a:lnTo>
                    <a:pt x="3865409" y="0"/>
                  </a:lnTo>
                  <a:lnTo>
                    <a:pt x="3865409" y="3865409"/>
                  </a:lnTo>
                  <a:lnTo>
                    <a:pt x="0" y="386540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1036823" y="912707"/>
              <a:ext cx="2217040" cy="2258096"/>
            </a:xfrm>
            <a:custGeom>
              <a:avLst/>
              <a:gdLst/>
              <a:ahLst/>
              <a:cxnLst/>
              <a:rect r="r" b="b" t="t" l="l"/>
              <a:pathLst>
                <a:path h="2258096" w="2217040">
                  <a:moveTo>
                    <a:pt x="0" y="0"/>
                  </a:moveTo>
                  <a:lnTo>
                    <a:pt x="2217040" y="0"/>
                  </a:lnTo>
                  <a:lnTo>
                    <a:pt x="2217040" y="2258096"/>
                  </a:lnTo>
                  <a:lnTo>
                    <a:pt x="0" y="2258096"/>
                  </a:lnTo>
                  <a:lnTo>
                    <a:pt x="0" y="0"/>
                  </a:lnTo>
                  <a:close/>
                </a:path>
              </a:pathLst>
            </a:custGeom>
            <a:blipFill>
              <a:blip r:embed="rId8">
                <a:extLst>
                  <a:ext uri="{96DAC541-7B7A-43D3-8B79-37D633B846F1}">
                    <asvg:svgBlip xmlns:asvg="http://schemas.microsoft.com/office/drawing/2016/SVG/main" r:embed="rId9"/>
                  </a:ext>
                </a:extLst>
              </a:blip>
              <a:stretch>
                <a:fillRect l="0" t="-135" r="0" b="-135"/>
              </a:stretch>
            </a:blipFill>
          </p:spPr>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50545" y="1158642"/>
            <a:ext cx="8852509" cy="4997915"/>
            <a:chOff x="0" y="0"/>
            <a:chExt cx="11803346" cy="6663887"/>
          </a:xfrm>
        </p:grpSpPr>
        <p:sp>
          <p:nvSpPr>
            <p:cNvPr name="Freeform 3" id="3"/>
            <p:cNvSpPr/>
            <p:nvPr/>
          </p:nvSpPr>
          <p:spPr>
            <a:xfrm flipH="false" flipV="false" rot="0">
              <a:off x="6254235" y="1235320"/>
              <a:ext cx="5413536" cy="1892765"/>
            </a:xfrm>
            <a:custGeom>
              <a:avLst/>
              <a:gdLst/>
              <a:ahLst/>
              <a:cxnLst/>
              <a:rect r="r" b="b" t="t" l="l"/>
              <a:pathLst>
                <a:path h="1892765" w="5413536">
                  <a:moveTo>
                    <a:pt x="0" y="0"/>
                  </a:moveTo>
                  <a:lnTo>
                    <a:pt x="5413536" y="0"/>
                  </a:lnTo>
                  <a:lnTo>
                    <a:pt x="5413536" y="1892765"/>
                  </a:lnTo>
                  <a:lnTo>
                    <a:pt x="0" y="18927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6465962" y="1555256"/>
              <a:ext cx="4990084" cy="658664"/>
            </a:xfrm>
            <a:prstGeom prst="rect">
              <a:avLst/>
            </a:prstGeom>
          </p:spPr>
          <p:txBody>
            <a:bodyPr anchor="t" rtlCol="false" tIns="0" lIns="0" bIns="0" rIns="0">
              <a:spAutoFit/>
            </a:bodyPr>
            <a:lstStyle/>
            <a:p>
              <a:pPr algn="l">
                <a:lnSpc>
                  <a:spcPts val="1906"/>
                </a:lnSpc>
              </a:pPr>
              <a:r>
                <a:rPr lang="en-US" b="true" sz="1361" spc="135">
                  <a:solidFill>
                    <a:srgbClr val="000000"/>
                  </a:solidFill>
                  <a:latin typeface="Arimo Bold"/>
                  <a:ea typeface="Arimo Bold"/>
                  <a:cs typeface="Arimo Bold"/>
                  <a:sym typeface="Arimo Bold"/>
                </a:rPr>
                <a:t>BELLA HEALTH &amp; MYNYK VS</a:t>
              </a:r>
            </a:p>
            <a:p>
              <a:pPr algn="l">
                <a:lnSpc>
                  <a:spcPts val="1906"/>
                </a:lnSpc>
              </a:pPr>
              <a:r>
                <a:rPr lang="en-US" b="true" sz="1361" spc="135">
                  <a:solidFill>
                    <a:srgbClr val="000000"/>
                  </a:solidFill>
                  <a:latin typeface="Arimo Bold"/>
                  <a:ea typeface="Arimo Bold"/>
                  <a:cs typeface="Arimo Bold"/>
                  <a:sym typeface="Arimo Bold"/>
                </a:rPr>
                <a:t>WEISTER (COLORADO)</a:t>
              </a:r>
            </a:p>
          </p:txBody>
        </p:sp>
        <p:sp>
          <p:nvSpPr>
            <p:cNvPr name="TextBox 5" id="5"/>
            <p:cNvSpPr txBox="true"/>
            <p:nvPr/>
          </p:nvSpPr>
          <p:spPr>
            <a:xfrm rot="0">
              <a:off x="6465962" y="2283042"/>
              <a:ext cx="4990084" cy="623743"/>
            </a:xfrm>
            <a:prstGeom prst="rect">
              <a:avLst/>
            </a:prstGeom>
          </p:spPr>
          <p:txBody>
            <a:bodyPr anchor="t" rtlCol="false" tIns="0" lIns="0" bIns="0" rIns="0">
              <a:spAutoFit/>
            </a:bodyPr>
            <a:lstStyle/>
            <a:p>
              <a:pPr algn="l">
                <a:lnSpc>
                  <a:spcPts val="1781"/>
                </a:lnSpc>
              </a:pPr>
              <a:r>
                <a:rPr lang="en-US" sz="1134" spc="48">
                  <a:solidFill>
                    <a:srgbClr val="545454"/>
                  </a:solidFill>
                  <a:latin typeface="Times New Roman"/>
                  <a:ea typeface="Times New Roman"/>
                  <a:cs typeface="Times New Roman"/>
                  <a:sym typeface="Times New Roman"/>
                </a:rPr>
                <a:t>Colorado laws prohibit APR and are investigating providers who offer it, like Nurse Mynyk.</a:t>
              </a:r>
            </a:p>
          </p:txBody>
        </p:sp>
        <p:sp>
          <p:nvSpPr>
            <p:cNvPr name="Freeform 6" id="6"/>
            <p:cNvSpPr/>
            <p:nvPr/>
          </p:nvSpPr>
          <p:spPr>
            <a:xfrm flipH="false" flipV="false" rot="0">
              <a:off x="6623358" y="597922"/>
              <a:ext cx="5044413" cy="632342"/>
            </a:xfrm>
            <a:custGeom>
              <a:avLst/>
              <a:gdLst/>
              <a:ahLst/>
              <a:cxnLst/>
              <a:rect r="r" b="b" t="t" l="l"/>
              <a:pathLst>
                <a:path h="632342" w="5044413">
                  <a:moveTo>
                    <a:pt x="0" y="0"/>
                  </a:moveTo>
                  <a:lnTo>
                    <a:pt x="5044413" y="0"/>
                  </a:lnTo>
                  <a:lnTo>
                    <a:pt x="5044413" y="632342"/>
                  </a:lnTo>
                  <a:lnTo>
                    <a:pt x="0" y="63234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7259293" y="736822"/>
              <a:ext cx="4379029" cy="341540"/>
            </a:xfrm>
            <a:prstGeom prst="rect">
              <a:avLst/>
            </a:prstGeom>
          </p:spPr>
          <p:txBody>
            <a:bodyPr anchor="t" rtlCol="false" tIns="0" lIns="0" bIns="0" rIns="0">
              <a:spAutoFit/>
            </a:bodyPr>
            <a:lstStyle/>
            <a:p>
              <a:pPr algn="l">
                <a:lnSpc>
                  <a:spcPts val="1906"/>
                </a:lnSpc>
              </a:pPr>
              <a:r>
                <a:rPr lang="en-US" sz="1361" i="true" spc="101">
                  <a:solidFill>
                    <a:srgbClr val="FFFFFF"/>
                  </a:solidFill>
                  <a:latin typeface="Arimo Italics"/>
                  <a:ea typeface="Arimo Italics"/>
                  <a:cs typeface="Arimo Italics"/>
                  <a:sym typeface="Arimo Italics"/>
                </a:rPr>
                <a:t>Saving Lives, Under Investigation</a:t>
              </a:r>
            </a:p>
          </p:txBody>
        </p:sp>
        <p:sp>
          <p:nvSpPr>
            <p:cNvPr name="Freeform 8" id="8"/>
            <p:cNvSpPr/>
            <p:nvPr/>
          </p:nvSpPr>
          <p:spPr>
            <a:xfrm flipH="false" flipV="false" rot="1823329">
              <a:off x="6192062" y="472827"/>
              <a:ext cx="965236" cy="965236"/>
            </a:xfrm>
            <a:custGeom>
              <a:avLst/>
              <a:gdLst/>
              <a:ahLst/>
              <a:cxnLst/>
              <a:rect r="r" b="b" t="t" l="l"/>
              <a:pathLst>
                <a:path h="965236" w="965236">
                  <a:moveTo>
                    <a:pt x="0" y="0"/>
                  </a:moveTo>
                  <a:lnTo>
                    <a:pt x="965236" y="0"/>
                  </a:lnTo>
                  <a:lnTo>
                    <a:pt x="965236" y="965236"/>
                  </a:lnTo>
                  <a:lnTo>
                    <a:pt x="0" y="96523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659997">
              <a:off x="6441016" y="774918"/>
              <a:ext cx="467328" cy="335892"/>
            </a:xfrm>
            <a:custGeom>
              <a:avLst/>
              <a:gdLst/>
              <a:ahLst/>
              <a:cxnLst/>
              <a:rect r="r" b="b" t="t" l="l"/>
              <a:pathLst>
                <a:path h="335892" w="467328">
                  <a:moveTo>
                    <a:pt x="0" y="0"/>
                  </a:moveTo>
                  <a:lnTo>
                    <a:pt x="467328" y="0"/>
                  </a:lnTo>
                  <a:lnTo>
                    <a:pt x="467328" y="335892"/>
                  </a:lnTo>
                  <a:lnTo>
                    <a:pt x="0" y="335892"/>
                  </a:lnTo>
                  <a:lnTo>
                    <a:pt x="0" y="0"/>
                  </a:lnTo>
                  <a:close/>
                </a:path>
              </a:pathLst>
            </a:custGeom>
            <a:blipFill>
              <a:blip r:embed="rId8">
                <a:extLst>
                  <a:ext uri="{96DAC541-7B7A-43D3-8B79-37D633B846F1}">
                    <asvg:svgBlip xmlns:asvg="http://schemas.microsoft.com/office/drawing/2016/SVG/main" r:embed="rId9"/>
                  </a:ext>
                </a:extLst>
              </a:blip>
              <a:stretch>
                <a:fillRect l="-1183" t="0" r="-1183" b="0"/>
              </a:stretch>
            </a:blipFill>
          </p:spPr>
        </p:sp>
        <p:sp>
          <p:nvSpPr>
            <p:cNvPr name="Freeform 10" id="10"/>
            <p:cNvSpPr/>
            <p:nvPr/>
          </p:nvSpPr>
          <p:spPr>
            <a:xfrm flipH="false" flipV="false" rot="797212">
              <a:off x="10511522" y="1172847"/>
              <a:ext cx="1094344" cy="666182"/>
            </a:xfrm>
            <a:custGeom>
              <a:avLst/>
              <a:gdLst/>
              <a:ahLst/>
              <a:cxnLst/>
              <a:rect r="r" b="b" t="t" l="l"/>
              <a:pathLst>
                <a:path h="666182" w="1094344">
                  <a:moveTo>
                    <a:pt x="0" y="0"/>
                  </a:moveTo>
                  <a:lnTo>
                    <a:pt x="1094343" y="0"/>
                  </a:lnTo>
                  <a:lnTo>
                    <a:pt x="1094343" y="666182"/>
                  </a:lnTo>
                  <a:lnTo>
                    <a:pt x="0" y="666182"/>
                  </a:lnTo>
                  <a:lnTo>
                    <a:pt x="0" y="0"/>
                  </a:lnTo>
                  <a:close/>
                </a:path>
              </a:pathLst>
            </a:custGeom>
            <a:blipFill>
              <a:blip r:embed="rId10">
                <a:extLst>
                  <a:ext uri="{96DAC541-7B7A-43D3-8B79-37D633B846F1}">
                    <asvg:svgBlip xmlns:asvg="http://schemas.microsoft.com/office/drawing/2016/SVG/main" r:embed="rId11"/>
                  </a:ext>
                </a:extLst>
              </a:blip>
              <a:stretch>
                <a:fillRect l="0" t="-193" r="0" b="-193"/>
              </a:stretch>
            </a:blipFill>
          </p:spPr>
        </p:sp>
        <p:sp>
          <p:nvSpPr>
            <p:cNvPr name="Freeform 11" id="11"/>
            <p:cNvSpPr/>
            <p:nvPr/>
          </p:nvSpPr>
          <p:spPr>
            <a:xfrm flipH="false" flipV="false" rot="0">
              <a:off x="609131" y="585341"/>
              <a:ext cx="5044413" cy="632342"/>
            </a:xfrm>
            <a:custGeom>
              <a:avLst/>
              <a:gdLst/>
              <a:ahLst/>
              <a:cxnLst/>
              <a:rect r="r" b="b" t="t" l="l"/>
              <a:pathLst>
                <a:path h="632342" w="5044413">
                  <a:moveTo>
                    <a:pt x="0" y="0"/>
                  </a:moveTo>
                  <a:lnTo>
                    <a:pt x="5044412" y="0"/>
                  </a:lnTo>
                  <a:lnTo>
                    <a:pt x="5044412" y="632342"/>
                  </a:lnTo>
                  <a:lnTo>
                    <a:pt x="0" y="63234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6040339">
              <a:off x="4265377" y="942865"/>
              <a:ext cx="987990" cy="106403"/>
            </a:xfrm>
            <a:custGeom>
              <a:avLst/>
              <a:gdLst/>
              <a:ahLst/>
              <a:cxnLst/>
              <a:rect r="r" b="b" t="t" l="l"/>
              <a:pathLst>
                <a:path h="106403" w="987990">
                  <a:moveTo>
                    <a:pt x="0" y="0"/>
                  </a:moveTo>
                  <a:lnTo>
                    <a:pt x="987990" y="0"/>
                  </a:lnTo>
                  <a:lnTo>
                    <a:pt x="987990" y="106403"/>
                  </a:lnTo>
                  <a:lnTo>
                    <a:pt x="0" y="106403"/>
                  </a:lnTo>
                  <a:lnTo>
                    <a:pt x="0" y="0"/>
                  </a:lnTo>
                  <a:close/>
                </a:path>
              </a:pathLst>
            </a:custGeom>
            <a:blipFill>
              <a:blip r:embed="rId12">
                <a:extLst>
                  <a:ext uri="{96DAC541-7B7A-43D3-8B79-37D633B846F1}">
                    <asvg:svgBlip xmlns:asvg="http://schemas.microsoft.com/office/drawing/2016/SVG/main" r:embed="rId13"/>
                  </a:ext>
                </a:extLst>
              </a:blip>
              <a:stretch>
                <a:fillRect l="0" t="-2649" r="0" b="-2649"/>
              </a:stretch>
            </a:blipFill>
          </p:spPr>
        </p:sp>
        <p:sp>
          <p:nvSpPr>
            <p:cNvPr name="Freeform 13" id="13"/>
            <p:cNvSpPr/>
            <p:nvPr/>
          </p:nvSpPr>
          <p:spPr>
            <a:xfrm flipH="false" flipV="false" rot="640339">
              <a:off x="3955247" y="156118"/>
              <a:ext cx="1765158" cy="847276"/>
            </a:xfrm>
            <a:custGeom>
              <a:avLst/>
              <a:gdLst/>
              <a:ahLst/>
              <a:cxnLst/>
              <a:rect r="r" b="b" t="t" l="l"/>
              <a:pathLst>
                <a:path h="847276" w="1765158">
                  <a:moveTo>
                    <a:pt x="0" y="0"/>
                  </a:moveTo>
                  <a:lnTo>
                    <a:pt x="1765157" y="0"/>
                  </a:lnTo>
                  <a:lnTo>
                    <a:pt x="1765157" y="847276"/>
                  </a:lnTo>
                  <a:lnTo>
                    <a:pt x="0" y="847276"/>
                  </a:lnTo>
                  <a:lnTo>
                    <a:pt x="0" y="0"/>
                  </a:lnTo>
                  <a:close/>
                </a:path>
              </a:pathLst>
            </a:custGeom>
            <a:blipFill>
              <a:blip r:embed="rId14">
                <a:extLst>
                  <a:ext uri="{96DAC541-7B7A-43D3-8B79-37D633B846F1}">
                    <asvg:svgBlip xmlns:asvg="http://schemas.microsoft.com/office/drawing/2016/SVG/main" r:embed="rId15"/>
                  </a:ext>
                </a:extLst>
              </a:blip>
              <a:stretch>
                <a:fillRect l="0" t="-287" r="0" b="-287"/>
              </a:stretch>
            </a:blipFill>
          </p:spPr>
        </p:sp>
        <p:sp>
          <p:nvSpPr>
            <p:cNvPr name="TextBox 14" id="14"/>
            <p:cNvSpPr txBox="true"/>
            <p:nvPr/>
          </p:nvSpPr>
          <p:spPr>
            <a:xfrm rot="640339">
              <a:off x="4087831" y="257200"/>
              <a:ext cx="1512358" cy="579495"/>
            </a:xfrm>
            <a:prstGeom prst="rect">
              <a:avLst/>
            </a:prstGeom>
          </p:spPr>
          <p:txBody>
            <a:bodyPr anchor="t" rtlCol="false" tIns="0" lIns="0" bIns="0" rIns="0">
              <a:spAutoFit/>
            </a:bodyPr>
            <a:lstStyle/>
            <a:p>
              <a:pPr algn="ctr">
                <a:lnSpc>
                  <a:spcPts val="1089"/>
                </a:lnSpc>
              </a:pPr>
              <a:r>
                <a:rPr lang="en-US" sz="778" spc="77">
                  <a:solidFill>
                    <a:srgbClr val="182E3E"/>
                  </a:solidFill>
                  <a:latin typeface="Handyman"/>
                  <a:ea typeface="Handyman"/>
                  <a:cs typeface="Handyman"/>
                  <a:sym typeface="Handyman"/>
                </a:rPr>
                <a:t>THERE IS AN</a:t>
              </a:r>
            </a:p>
            <a:p>
              <a:pPr algn="ctr">
                <a:lnSpc>
                  <a:spcPts val="1089"/>
                </a:lnSpc>
              </a:pPr>
              <a:r>
                <a:rPr lang="en-US" sz="778" spc="77">
                  <a:solidFill>
                    <a:srgbClr val="182E3E"/>
                  </a:solidFill>
                  <a:latin typeface="Handyman"/>
                  <a:ea typeface="Handyman"/>
                  <a:cs typeface="Handyman"/>
                  <a:sym typeface="Handyman"/>
                </a:rPr>
                <a:t>OPTION TO REVERSE</a:t>
              </a:r>
            </a:p>
            <a:p>
              <a:pPr algn="ctr">
                <a:lnSpc>
                  <a:spcPts val="1089"/>
                </a:lnSpc>
              </a:pPr>
              <a:r>
                <a:rPr lang="en-US" sz="778" spc="77">
                  <a:solidFill>
                    <a:srgbClr val="182E3E"/>
                  </a:solidFill>
                  <a:latin typeface="Handyman"/>
                  <a:ea typeface="Handyman"/>
                  <a:cs typeface="Handyman"/>
                  <a:sym typeface="Handyman"/>
                </a:rPr>
                <a:t>THE ABORTION PILL</a:t>
              </a:r>
            </a:p>
          </p:txBody>
        </p:sp>
        <p:sp>
          <p:nvSpPr>
            <p:cNvPr name="Freeform 15" id="15"/>
            <p:cNvSpPr/>
            <p:nvPr/>
          </p:nvSpPr>
          <p:spPr>
            <a:xfrm flipH="false" flipV="false" rot="0">
              <a:off x="240007" y="1235320"/>
              <a:ext cx="5413536" cy="1892765"/>
            </a:xfrm>
            <a:custGeom>
              <a:avLst/>
              <a:gdLst/>
              <a:ahLst/>
              <a:cxnLst/>
              <a:rect r="r" b="b" t="t" l="l"/>
              <a:pathLst>
                <a:path h="1892765" w="5413536">
                  <a:moveTo>
                    <a:pt x="0" y="0"/>
                  </a:moveTo>
                  <a:lnTo>
                    <a:pt x="5413536" y="0"/>
                  </a:lnTo>
                  <a:lnTo>
                    <a:pt x="5413536" y="1892765"/>
                  </a:lnTo>
                  <a:lnTo>
                    <a:pt x="0" y="18927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6" id="16"/>
            <p:cNvSpPr txBox="true"/>
            <p:nvPr/>
          </p:nvSpPr>
          <p:spPr>
            <a:xfrm rot="0">
              <a:off x="451734" y="1937110"/>
              <a:ext cx="4990084" cy="912036"/>
            </a:xfrm>
            <a:prstGeom prst="rect">
              <a:avLst/>
            </a:prstGeom>
          </p:spPr>
          <p:txBody>
            <a:bodyPr anchor="t" rtlCol="false" tIns="0" lIns="0" bIns="0" rIns="0">
              <a:spAutoFit/>
            </a:bodyPr>
            <a:lstStyle/>
            <a:p>
              <a:pPr algn="l">
                <a:lnSpc>
                  <a:spcPts val="1781"/>
                </a:lnSpc>
              </a:pPr>
              <a:r>
                <a:rPr lang="en-US" sz="1134" spc="48">
                  <a:solidFill>
                    <a:srgbClr val="545454"/>
                  </a:solidFill>
                  <a:latin typeface="Times New Roman"/>
                  <a:ea typeface="Times New Roman"/>
                  <a:cs typeface="Times New Roman"/>
                  <a:sym typeface="Times New Roman"/>
                </a:rPr>
                <a:t>The California Attorney General sued pregnancy centers for discussing the Abortion Pill Reversal (APR) using progesterone.</a:t>
              </a:r>
            </a:p>
          </p:txBody>
        </p:sp>
        <p:sp>
          <p:nvSpPr>
            <p:cNvPr name="TextBox 17" id="17"/>
            <p:cNvSpPr txBox="true"/>
            <p:nvPr/>
          </p:nvSpPr>
          <p:spPr>
            <a:xfrm rot="0">
              <a:off x="451734" y="1555256"/>
              <a:ext cx="4990084" cy="341540"/>
            </a:xfrm>
            <a:prstGeom prst="rect">
              <a:avLst/>
            </a:prstGeom>
          </p:spPr>
          <p:txBody>
            <a:bodyPr anchor="t" rtlCol="false" tIns="0" lIns="0" bIns="0" rIns="0">
              <a:spAutoFit/>
            </a:bodyPr>
            <a:lstStyle/>
            <a:p>
              <a:pPr algn="l">
                <a:lnSpc>
                  <a:spcPts val="1906"/>
                </a:lnSpc>
              </a:pPr>
              <a:r>
                <a:rPr lang="en-US" b="true" sz="1361" spc="135">
                  <a:solidFill>
                    <a:srgbClr val="000000"/>
                  </a:solidFill>
                  <a:latin typeface="Arimo Bold"/>
                  <a:ea typeface="Arimo Bold"/>
                  <a:cs typeface="Arimo Bold"/>
                  <a:sym typeface="Arimo Bold"/>
                </a:rPr>
                <a:t>NIFLA VS BONITA (CALIFORNIA)</a:t>
              </a:r>
            </a:p>
          </p:txBody>
        </p:sp>
        <p:sp>
          <p:nvSpPr>
            <p:cNvPr name="Freeform 18" id="18"/>
            <p:cNvSpPr/>
            <p:nvPr/>
          </p:nvSpPr>
          <p:spPr>
            <a:xfrm flipH="false" flipV="false" rot="1823329">
              <a:off x="177834" y="460246"/>
              <a:ext cx="965236" cy="965236"/>
            </a:xfrm>
            <a:custGeom>
              <a:avLst/>
              <a:gdLst/>
              <a:ahLst/>
              <a:cxnLst/>
              <a:rect r="r" b="b" t="t" l="l"/>
              <a:pathLst>
                <a:path h="965236" w="965236">
                  <a:moveTo>
                    <a:pt x="0" y="0"/>
                  </a:moveTo>
                  <a:lnTo>
                    <a:pt x="965236" y="0"/>
                  </a:lnTo>
                  <a:lnTo>
                    <a:pt x="965236" y="965236"/>
                  </a:lnTo>
                  <a:lnTo>
                    <a:pt x="0" y="96523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9" id="19"/>
            <p:cNvSpPr/>
            <p:nvPr/>
          </p:nvSpPr>
          <p:spPr>
            <a:xfrm flipH="false" flipV="false" rot="-807205">
              <a:off x="430025" y="678763"/>
              <a:ext cx="460854" cy="528200"/>
            </a:xfrm>
            <a:custGeom>
              <a:avLst/>
              <a:gdLst/>
              <a:ahLst/>
              <a:cxnLst/>
              <a:rect r="r" b="b" t="t" l="l"/>
              <a:pathLst>
                <a:path h="528200" w="460854">
                  <a:moveTo>
                    <a:pt x="0" y="0"/>
                  </a:moveTo>
                  <a:lnTo>
                    <a:pt x="460854" y="0"/>
                  </a:lnTo>
                  <a:lnTo>
                    <a:pt x="460854" y="528201"/>
                  </a:lnTo>
                  <a:lnTo>
                    <a:pt x="0" y="528201"/>
                  </a:lnTo>
                  <a:lnTo>
                    <a:pt x="0" y="0"/>
                  </a:lnTo>
                  <a:close/>
                </a:path>
              </a:pathLst>
            </a:custGeom>
            <a:blipFill>
              <a:blip r:embed="rId16">
                <a:extLst>
                  <a:ext uri="{96DAC541-7B7A-43D3-8B79-37D633B846F1}">
                    <asvg:svgBlip xmlns:asvg="http://schemas.microsoft.com/office/drawing/2016/SVG/main" r:embed="rId17"/>
                  </a:ext>
                </a:extLst>
              </a:blip>
              <a:stretch>
                <a:fillRect l="-694" t="0" r="-694" b="0"/>
              </a:stretch>
            </a:blipFill>
          </p:spPr>
        </p:sp>
        <p:sp>
          <p:nvSpPr>
            <p:cNvPr name="TextBox 20" id="20"/>
            <p:cNvSpPr txBox="true"/>
            <p:nvPr/>
          </p:nvSpPr>
          <p:spPr>
            <a:xfrm rot="0">
              <a:off x="1274514" y="736822"/>
              <a:ext cx="4379029" cy="341540"/>
            </a:xfrm>
            <a:prstGeom prst="rect">
              <a:avLst/>
            </a:prstGeom>
          </p:spPr>
          <p:txBody>
            <a:bodyPr anchor="t" rtlCol="false" tIns="0" lIns="0" bIns="0" rIns="0">
              <a:spAutoFit/>
            </a:bodyPr>
            <a:lstStyle/>
            <a:p>
              <a:pPr algn="l">
                <a:lnSpc>
                  <a:spcPts val="1906"/>
                </a:lnSpc>
              </a:pPr>
              <a:r>
                <a:rPr lang="en-US" sz="1361" i="true" spc="101">
                  <a:solidFill>
                    <a:srgbClr val="FFFFFF"/>
                  </a:solidFill>
                  <a:latin typeface="Arimo Italics"/>
                  <a:ea typeface="Arimo Italics"/>
                  <a:cs typeface="Arimo Italics"/>
                  <a:sym typeface="Arimo Italics"/>
                </a:rPr>
                <a:t>False Advertising</a:t>
              </a:r>
            </a:p>
          </p:txBody>
        </p:sp>
        <p:sp>
          <p:nvSpPr>
            <p:cNvPr name="Freeform 21" id="21"/>
            <p:cNvSpPr/>
            <p:nvPr/>
          </p:nvSpPr>
          <p:spPr>
            <a:xfrm flipH="false" flipV="false" rot="0">
              <a:off x="578077" y="4121143"/>
              <a:ext cx="5044413" cy="632342"/>
            </a:xfrm>
            <a:custGeom>
              <a:avLst/>
              <a:gdLst/>
              <a:ahLst/>
              <a:cxnLst/>
              <a:rect r="r" b="b" t="t" l="l"/>
              <a:pathLst>
                <a:path h="632342" w="5044413">
                  <a:moveTo>
                    <a:pt x="0" y="0"/>
                  </a:moveTo>
                  <a:lnTo>
                    <a:pt x="5044412" y="0"/>
                  </a:lnTo>
                  <a:lnTo>
                    <a:pt x="5044412" y="632342"/>
                  </a:lnTo>
                  <a:lnTo>
                    <a:pt x="0" y="63234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22" id="22"/>
            <p:cNvSpPr txBox="true"/>
            <p:nvPr/>
          </p:nvSpPr>
          <p:spPr>
            <a:xfrm rot="0">
              <a:off x="1214012" y="4287740"/>
              <a:ext cx="4408478" cy="341540"/>
            </a:xfrm>
            <a:prstGeom prst="rect">
              <a:avLst/>
            </a:prstGeom>
          </p:spPr>
          <p:txBody>
            <a:bodyPr anchor="t" rtlCol="false" tIns="0" lIns="0" bIns="0" rIns="0">
              <a:spAutoFit/>
            </a:bodyPr>
            <a:lstStyle/>
            <a:p>
              <a:pPr algn="l">
                <a:lnSpc>
                  <a:spcPts val="1906"/>
                </a:lnSpc>
              </a:pPr>
              <a:r>
                <a:rPr lang="en-US" sz="1361" i="true" spc="101">
                  <a:solidFill>
                    <a:srgbClr val="FFFFFF"/>
                  </a:solidFill>
                  <a:latin typeface="Arimo Italics"/>
                  <a:ea typeface="Arimo Italics"/>
                  <a:cs typeface="Arimo Italics"/>
                  <a:sym typeface="Arimo Italics"/>
                </a:rPr>
                <a:t>13 Years of Records</a:t>
              </a:r>
            </a:p>
          </p:txBody>
        </p:sp>
        <p:sp>
          <p:nvSpPr>
            <p:cNvPr name="Freeform 23" id="23"/>
            <p:cNvSpPr/>
            <p:nvPr/>
          </p:nvSpPr>
          <p:spPr>
            <a:xfrm flipH="false" flipV="false" rot="0">
              <a:off x="228318" y="4771122"/>
              <a:ext cx="5413536" cy="1892765"/>
            </a:xfrm>
            <a:custGeom>
              <a:avLst/>
              <a:gdLst/>
              <a:ahLst/>
              <a:cxnLst/>
              <a:rect r="r" b="b" t="t" l="l"/>
              <a:pathLst>
                <a:path h="1892765" w="5413536">
                  <a:moveTo>
                    <a:pt x="0" y="0"/>
                  </a:moveTo>
                  <a:lnTo>
                    <a:pt x="5413536" y="0"/>
                  </a:lnTo>
                  <a:lnTo>
                    <a:pt x="5413536" y="1892765"/>
                  </a:lnTo>
                  <a:lnTo>
                    <a:pt x="0" y="18927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24" id="24"/>
            <p:cNvSpPr txBox="true"/>
            <p:nvPr/>
          </p:nvSpPr>
          <p:spPr>
            <a:xfrm rot="0">
              <a:off x="440044" y="5091058"/>
              <a:ext cx="4990084" cy="658664"/>
            </a:xfrm>
            <a:prstGeom prst="rect">
              <a:avLst/>
            </a:prstGeom>
          </p:spPr>
          <p:txBody>
            <a:bodyPr anchor="t" rtlCol="false" tIns="0" lIns="0" bIns="0" rIns="0">
              <a:spAutoFit/>
            </a:bodyPr>
            <a:lstStyle/>
            <a:p>
              <a:pPr algn="l">
                <a:lnSpc>
                  <a:spcPts val="1906"/>
                </a:lnSpc>
              </a:pPr>
              <a:r>
                <a:rPr lang="en-US" b="true" sz="1361" spc="135">
                  <a:solidFill>
                    <a:srgbClr val="000000"/>
                  </a:solidFill>
                  <a:latin typeface="Arimo Bold"/>
                  <a:ea typeface="Arimo Bold"/>
                  <a:cs typeface="Arimo Bold"/>
                  <a:sym typeface="Arimo Bold"/>
                </a:rPr>
                <a:t>OBRIA GROUP VS FERGUSON </a:t>
              </a:r>
            </a:p>
            <a:p>
              <a:pPr algn="l">
                <a:lnSpc>
                  <a:spcPts val="1906"/>
                </a:lnSpc>
              </a:pPr>
              <a:r>
                <a:rPr lang="en-US" b="true" sz="1361" spc="135">
                  <a:solidFill>
                    <a:srgbClr val="000000"/>
                  </a:solidFill>
                  <a:latin typeface="Arimo Bold"/>
                  <a:ea typeface="Arimo Bold"/>
                  <a:cs typeface="Arimo Bold"/>
                  <a:sym typeface="Arimo Bold"/>
                </a:rPr>
                <a:t>(WASHINGTON)</a:t>
              </a:r>
            </a:p>
          </p:txBody>
        </p:sp>
        <p:sp>
          <p:nvSpPr>
            <p:cNvPr name="TextBox 25" id="25"/>
            <p:cNvSpPr txBox="true"/>
            <p:nvPr/>
          </p:nvSpPr>
          <p:spPr>
            <a:xfrm rot="0">
              <a:off x="440044" y="5818845"/>
              <a:ext cx="4990084" cy="623743"/>
            </a:xfrm>
            <a:prstGeom prst="rect">
              <a:avLst/>
            </a:prstGeom>
          </p:spPr>
          <p:txBody>
            <a:bodyPr anchor="t" rtlCol="false" tIns="0" lIns="0" bIns="0" rIns="0">
              <a:spAutoFit/>
            </a:bodyPr>
            <a:lstStyle/>
            <a:p>
              <a:pPr algn="l">
                <a:lnSpc>
                  <a:spcPts val="1781"/>
                </a:lnSpc>
              </a:pPr>
              <a:r>
                <a:rPr lang="en-US" sz="1134" spc="48">
                  <a:solidFill>
                    <a:srgbClr val="545454"/>
                  </a:solidFill>
                  <a:latin typeface="Times New Roman"/>
                  <a:ea typeface="Times New Roman"/>
                  <a:cs typeface="Times New Roman"/>
                  <a:sym typeface="Times New Roman"/>
                </a:rPr>
                <a:t>The AG issued sweeping Civil Investigative Demands 13+ years of records without proof of wrongdoing.</a:t>
              </a:r>
            </a:p>
          </p:txBody>
        </p:sp>
        <p:sp>
          <p:nvSpPr>
            <p:cNvPr name="Freeform 26" id="26"/>
            <p:cNvSpPr/>
            <p:nvPr/>
          </p:nvSpPr>
          <p:spPr>
            <a:xfrm flipH="false" flipV="false" rot="1334651">
              <a:off x="146780" y="3962140"/>
              <a:ext cx="965236" cy="965236"/>
            </a:xfrm>
            <a:custGeom>
              <a:avLst/>
              <a:gdLst/>
              <a:ahLst/>
              <a:cxnLst/>
              <a:rect r="r" b="b" t="t" l="l"/>
              <a:pathLst>
                <a:path h="965236" w="965236">
                  <a:moveTo>
                    <a:pt x="0" y="0"/>
                  </a:moveTo>
                  <a:lnTo>
                    <a:pt x="965236" y="0"/>
                  </a:lnTo>
                  <a:lnTo>
                    <a:pt x="965236" y="965236"/>
                  </a:lnTo>
                  <a:lnTo>
                    <a:pt x="0" y="96523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7" id="27"/>
            <p:cNvSpPr/>
            <p:nvPr/>
          </p:nvSpPr>
          <p:spPr>
            <a:xfrm flipH="false" flipV="false" rot="-488678">
              <a:off x="344191" y="4261512"/>
              <a:ext cx="570416" cy="366492"/>
            </a:xfrm>
            <a:custGeom>
              <a:avLst/>
              <a:gdLst/>
              <a:ahLst/>
              <a:cxnLst/>
              <a:rect r="r" b="b" t="t" l="l"/>
              <a:pathLst>
                <a:path h="366492" w="570416">
                  <a:moveTo>
                    <a:pt x="0" y="0"/>
                  </a:moveTo>
                  <a:lnTo>
                    <a:pt x="570416" y="0"/>
                  </a:lnTo>
                  <a:lnTo>
                    <a:pt x="570416" y="366493"/>
                  </a:lnTo>
                  <a:lnTo>
                    <a:pt x="0" y="366493"/>
                  </a:lnTo>
                  <a:lnTo>
                    <a:pt x="0" y="0"/>
                  </a:lnTo>
                  <a:close/>
                </a:path>
              </a:pathLst>
            </a:custGeom>
            <a:blipFill>
              <a:blip r:embed="rId18">
                <a:extLst>
                  <a:ext uri="{96DAC541-7B7A-43D3-8B79-37D633B846F1}">
                    <asvg:svgBlip xmlns:asvg="http://schemas.microsoft.com/office/drawing/2016/SVG/main" r:embed="rId19"/>
                  </a:ext>
                </a:extLst>
              </a:blip>
              <a:stretch>
                <a:fillRect l="0" t="-27" r="0" b="-27"/>
              </a:stretch>
            </a:blipFill>
          </p:spPr>
        </p:sp>
        <p:sp>
          <p:nvSpPr>
            <p:cNvPr name="Freeform 28" id="28"/>
            <p:cNvSpPr/>
            <p:nvPr/>
          </p:nvSpPr>
          <p:spPr>
            <a:xfrm flipH="false" flipV="false" rot="290333">
              <a:off x="4497191" y="4365951"/>
              <a:ext cx="1032442" cy="1411887"/>
            </a:xfrm>
            <a:custGeom>
              <a:avLst/>
              <a:gdLst/>
              <a:ahLst/>
              <a:cxnLst/>
              <a:rect r="r" b="b" t="t" l="l"/>
              <a:pathLst>
                <a:path h="1411887" w="1032442">
                  <a:moveTo>
                    <a:pt x="0" y="0"/>
                  </a:moveTo>
                  <a:lnTo>
                    <a:pt x="1032441" y="0"/>
                  </a:lnTo>
                  <a:lnTo>
                    <a:pt x="1032441" y="1411886"/>
                  </a:lnTo>
                  <a:lnTo>
                    <a:pt x="0" y="1411886"/>
                  </a:lnTo>
                  <a:lnTo>
                    <a:pt x="0" y="0"/>
                  </a:lnTo>
                  <a:close/>
                </a:path>
              </a:pathLst>
            </a:custGeom>
            <a:blipFill>
              <a:blip r:embed="rId20">
                <a:extLst>
                  <a:ext uri="{96DAC541-7B7A-43D3-8B79-37D633B846F1}">
                    <asvg:svgBlip xmlns:asvg="http://schemas.microsoft.com/office/drawing/2016/SVG/main" r:embed="rId21"/>
                  </a:ext>
                </a:extLst>
              </a:blip>
              <a:stretch>
                <a:fillRect l="0" t="-183" r="0" b="-183"/>
              </a:stretch>
            </a:blipFill>
          </p:spPr>
        </p:sp>
        <p:sp>
          <p:nvSpPr>
            <p:cNvPr name="Freeform 29" id="29"/>
            <p:cNvSpPr/>
            <p:nvPr/>
          </p:nvSpPr>
          <p:spPr>
            <a:xfrm flipH="false" flipV="false" rot="-369661">
              <a:off x="4315737" y="5226428"/>
              <a:ext cx="707894" cy="585783"/>
            </a:xfrm>
            <a:custGeom>
              <a:avLst/>
              <a:gdLst/>
              <a:ahLst/>
              <a:cxnLst/>
              <a:rect r="r" b="b" t="t" l="l"/>
              <a:pathLst>
                <a:path h="585783" w="707894">
                  <a:moveTo>
                    <a:pt x="0" y="0"/>
                  </a:moveTo>
                  <a:lnTo>
                    <a:pt x="707895" y="0"/>
                  </a:lnTo>
                  <a:lnTo>
                    <a:pt x="707895" y="585783"/>
                  </a:lnTo>
                  <a:lnTo>
                    <a:pt x="0" y="585783"/>
                  </a:lnTo>
                  <a:lnTo>
                    <a:pt x="0" y="0"/>
                  </a:lnTo>
                  <a:close/>
                </a:path>
              </a:pathLst>
            </a:custGeom>
            <a:blipFill>
              <a:blip r:embed="rId22">
                <a:extLst>
                  <a:ext uri="{96DAC541-7B7A-43D3-8B79-37D633B846F1}">
                    <asvg:svgBlip xmlns:asvg="http://schemas.microsoft.com/office/drawing/2016/SVG/main" r:embed="rId23"/>
                  </a:ext>
                </a:extLst>
              </a:blip>
              <a:stretch>
                <a:fillRect l="0" t="-64" r="0" b="-64"/>
              </a:stretch>
            </a:blipFill>
          </p:spPr>
        </p:sp>
        <p:sp>
          <p:nvSpPr>
            <p:cNvPr name="TextBox 30" id="30"/>
            <p:cNvSpPr txBox="true"/>
            <p:nvPr/>
          </p:nvSpPr>
          <p:spPr>
            <a:xfrm rot="-342282">
              <a:off x="4405738" y="5431480"/>
              <a:ext cx="523533" cy="132040"/>
            </a:xfrm>
            <a:prstGeom prst="rect">
              <a:avLst/>
            </a:prstGeom>
          </p:spPr>
          <p:txBody>
            <a:bodyPr anchor="t" rtlCol="false" tIns="0" lIns="0" bIns="0" rIns="0">
              <a:spAutoFit/>
            </a:bodyPr>
            <a:lstStyle/>
            <a:p>
              <a:pPr algn="ctr">
                <a:lnSpc>
                  <a:spcPts val="626"/>
                </a:lnSpc>
              </a:pPr>
              <a:r>
                <a:rPr lang="en-US" sz="447" spc="44">
                  <a:solidFill>
                    <a:srgbClr val="FFFFFF"/>
                  </a:solidFill>
                  <a:latin typeface="Handyman"/>
                  <a:ea typeface="Handyman"/>
                  <a:cs typeface="Handyman"/>
                  <a:sym typeface="Handyman"/>
                </a:rPr>
                <a:t>PRIVATE</a:t>
              </a:r>
            </a:p>
          </p:txBody>
        </p:sp>
        <p:sp>
          <p:nvSpPr>
            <p:cNvPr name="Freeform 31" id="31"/>
            <p:cNvSpPr/>
            <p:nvPr/>
          </p:nvSpPr>
          <p:spPr>
            <a:xfrm flipH="false" flipV="false" rot="0">
              <a:off x="6623358" y="4118289"/>
              <a:ext cx="5044413" cy="632342"/>
            </a:xfrm>
            <a:custGeom>
              <a:avLst/>
              <a:gdLst/>
              <a:ahLst/>
              <a:cxnLst/>
              <a:rect r="r" b="b" t="t" l="l"/>
              <a:pathLst>
                <a:path h="632342" w="5044413">
                  <a:moveTo>
                    <a:pt x="0" y="0"/>
                  </a:moveTo>
                  <a:lnTo>
                    <a:pt x="5044413" y="0"/>
                  </a:lnTo>
                  <a:lnTo>
                    <a:pt x="5044413" y="632342"/>
                  </a:lnTo>
                  <a:lnTo>
                    <a:pt x="0" y="63234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32" id="32"/>
            <p:cNvSpPr txBox="true"/>
            <p:nvPr/>
          </p:nvSpPr>
          <p:spPr>
            <a:xfrm rot="0">
              <a:off x="7259293" y="4284886"/>
              <a:ext cx="4408478" cy="341540"/>
            </a:xfrm>
            <a:prstGeom prst="rect">
              <a:avLst/>
            </a:prstGeom>
          </p:spPr>
          <p:txBody>
            <a:bodyPr anchor="t" rtlCol="false" tIns="0" lIns="0" bIns="0" rIns="0">
              <a:spAutoFit/>
            </a:bodyPr>
            <a:lstStyle/>
            <a:p>
              <a:pPr algn="l">
                <a:lnSpc>
                  <a:spcPts val="1906"/>
                </a:lnSpc>
              </a:pPr>
              <a:r>
                <a:rPr lang="en-US" sz="1361" i="true" spc="101">
                  <a:solidFill>
                    <a:srgbClr val="FFFFFF"/>
                  </a:solidFill>
                  <a:latin typeface="Arimo Italics"/>
                  <a:ea typeface="Arimo Italics"/>
                  <a:cs typeface="Arimo Italics"/>
                  <a:sym typeface="Arimo Italics"/>
                </a:rPr>
                <a:t>Helping Isn’t Allowed</a:t>
              </a:r>
            </a:p>
          </p:txBody>
        </p:sp>
        <p:sp>
          <p:nvSpPr>
            <p:cNvPr name="Freeform 33" id="33"/>
            <p:cNvSpPr/>
            <p:nvPr/>
          </p:nvSpPr>
          <p:spPr>
            <a:xfrm flipH="false" flipV="false" rot="0">
              <a:off x="6254235" y="4768268"/>
              <a:ext cx="5413536" cy="1892765"/>
            </a:xfrm>
            <a:custGeom>
              <a:avLst/>
              <a:gdLst/>
              <a:ahLst/>
              <a:cxnLst/>
              <a:rect r="r" b="b" t="t" l="l"/>
              <a:pathLst>
                <a:path h="1892765" w="5413536">
                  <a:moveTo>
                    <a:pt x="0" y="0"/>
                  </a:moveTo>
                  <a:lnTo>
                    <a:pt x="5413536" y="0"/>
                  </a:lnTo>
                  <a:lnTo>
                    <a:pt x="5413536" y="1892765"/>
                  </a:lnTo>
                  <a:lnTo>
                    <a:pt x="0" y="18927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4" id="34"/>
            <p:cNvSpPr/>
            <p:nvPr/>
          </p:nvSpPr>
          <p:spPr>
            <a:xfrm flipH="false" flipV="false" rot="1823329">
              <a:off x="6192062" y="3993193"/>
              <a:ext cx="965236" cy="965236"/>
            </a:xfrm>
            <a:custGeom>
              <a:avLst/>
              <a:gdLst/>
              <a:ahLst/>
              <a:cxnLst/>
              <a:rect r="r" b="b" t="t" l="l"/>
              <a:pathLst>
                <a:path h="965236" w="965236">
                  <a:moveTo>
                    <a:pt x="0" y="0"/>
                  </a:moveTo>
                  <a:lnTo>
                    <a:pt x="965236" y="0"/>
                  </a:lnTo>
                  <a:lnTo>
                    <a:pt x="965236" y="965236"/>
                  </a:lnTo>
                  <a:lnTo>
                    <a:pt x="0" y="96523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35" id="35"/>
            <p:cNvSpPr txBox="true"/>
            <p:nvPr/>
          </p:nvSpPr>
          <p:spPr>
            <a:xfrm rot="0">
              <a:off x="6465962" y="5470058"/>
              <a:ext cx="4990084" cy="912036"/>
            </a:xfrm>
            <a:prstGeom prst="rect">
              <a:avLst/>
            </a:prstGeom>
          </p:spPr>
          <p:txBody>
            <a:bodyPr anchor="t" rtlCol="false" tIns="0" lIns="0" bIns="0" rIns="0">
              <a:spAutoFit/>
            </a:bodyPr>
            <a:lstStyle/>
            <a:p>
              <a:pPr algn="l">
                <a:lnSpc>
                  <a:spcPts val="1781"/>
                </a:lnSpc>
              </a:pPr>
              <a:r>
                <a:rPr lang="en-US" sz="1134" spc="48">
                  <a:solidFill>
                    <a:srgbClr val="545454"/>
                  </a:solidFill>
                  <a:latin typeface="Times New Roman"/>
                  <a:ea typeface="Times New Roman"/>
                  <a:cs typeface="Times New Roman"/>
                  <a:sym typeface="Times New Roman"/>
                </a:rPr>
                <a:t>Laws restrict non-medical staff at PRCs </a:t>
              </a:r>
            </a:p>
            <a:p>
              <a:pPr algn="l">
                <a:lnSpc>
                  <a:spcPts val="1781"/>
                </a:lnSpc>
              </a:pPr>
              <a:r>
                <a:rPr lang="en-US" sz="1134" spc="48">
                  <a:solidFill>
                    <a:srgbClr val="545454"/>
                  </a:solidFill>
                  <a:latin typeface="Times New Roman"/>
                  <a:ea typeface="Times New Roman"/>
                  <a:cs typeface="Times New Roman"/>
                  <a:sym typeface="Times New Roman"/>
                </a:rPr>
                <a:t>from offering over-the-counter pregnancy </a:t>
              </a:r>
            </a:p>
            <a:p>
              <a:pPr algn="l">
                <a:lnSpc>
                  <a:spcPts val="1781"/>
                </a:lnSpc>
              </a:pPr>
              <a:r>
                <a:rPr lang="en-US" sz="1134" spc="48">
                  <a:solidFill>
                    <a:srgbClr val="545454"/>
                  </a:solidFill>
                  <a:latin typeface="Times New Roman"/>
                  <a:ea typeface="Times New Roman"/>
                  <a:cs typeface="Times New Roman"/>
                  <a:sym typeface="Times New Roman"/>
                </a:rPr>
                <a:t>tests or counseling.</a:t>
              </a:r>
            </a:p>
          </p:txBody>
        </p:sp>
        <p:sp>
          <p:nvSpPr>
            <p:cNvPr name="TextBox 36" id="36"/>
            <p:cNvSpPr txBox="true"/>
            <p:nvPr/>
          </p:nvSpPr>
          <p:spPr>
            <a:xfrm rot="0">
              <a:off x="6465962" y="5088204"/>
              <a:ext cx="4990084" cy="341540"/>
            </a:xfrm>
            <a:prstGeom prst="rect">
              <a:avLst/>
            </a:prstGeom>
          </p:spPr>
          <p:txBody>
            <a:bodyPr anchor="t" rtlCol="false" tIns="0" lIns="0" bIns="0" rIns="0">
              <a:spAutoFit/>
            </a:bodyPr>
            <a:lstStyle/>
            <a:p>
              <a:pPr algn="l">
                <a:lnSpc>
                  <a:spcPts val="1906"/>
                </a:lnSpc>
              </a:pPr>
              <a:r>
                <a:rPr lang="en-US" b="true" sz="1361" spc="135">
                  <a:solidFill>
                    <a:srgbClr val="000000"/>
                  </a:solidFill>
                  <a:latin typeface="Arimo Bold"/>
                  <a:ea typeface="Arimo Bold"/>
                  <a:cs typeface="Arimo Bold"/>
                  <a:sym typeface="Arimo Bold"/>
                </a:rPr>
                <a:t>NIFLA VS CLARK (VERMONT)</a:t>
              </a:r>
            </a:p>
          </p:txBody>
        </p:sp>
        <p:sp>
          <p:nvSpPr>
            <p:cNvPr name="Freeform 37" id="37"/>
            <p:cNvSpPr/>
            <p:nvPr/>
          </p:nvSpPr>
          <p:spPr>
            <a:xfrm flipH="false" flipV="false" rot="-490365">
              <a:off x="10437784" y="4698148"/>
              <a:ext cx="1283347" cy="1248346"/>
            </a:xfrm>
            <a:custGeom>
              <a:avLst/>
              <a:gdLst/>
              <a:ahLst/>
              <a:cxnLst/>
              <a:rect r="r" b="b" t="t" l="l"/>
              <a:pathLst>
                <a:path h="1248346" w="1283347">
                  <a:moveTo>
                    <a:pt x="0" y="0"/>
                  </a:moveTo>
                  <a:lnTo>
                    <a:pt x="1283347" y="0"/>
                  </a:lnTo>
                  <a:lnTo>
                    <a:pt x="1283347" y="1248346"/>
                  </a:lnTo>
                  <a:lnTo>
                    <a:pt x="0" y="1248346"/>
                  </a:lnTo>
                  <a:lnTo>
                    <a:pt x="0" y="0"/>
                  </a:lnTo>
                  <a:close/>
                </a:path>
              </a:pathLst>
            </a:custGeom>
            <a:blipFill>
              <a:blip r:embed="rId24">
                <a:extLst>
                  <a:ext uri="{96DAC541-7B7A-43D3-8B79-37D633B846F1}">
                    <asvg:svgBlip xmlns:asvg="http://schemas.microsoft.com/office/drawing/2016/SVG/main" r:embed="rId25"/>
                  </a:ext>
                </a:extLst>
              </a:blip>
              <a:stretch>
                <a:fillRect l="0" t="-178" r="0" b="-178"/>
              </a:stretch>
            </a:blipFill>
          </p:spPr>
        </p:sp>
        <p:sp>
          <p:nvSpPr>
            <p:cNvPr name="Freeform 38" id="38"/>
            <p:cNvSpPr/>
            <p:nvPr/>
          </p:nvSpPr>
          <p:spPr>
            <a:xfrm flipH="false" flipV="false" rot="1610571">
              <a:off x="10451462" y="5350955"/>
              <a:ext cx="985272" cy="933321"/>
            </a:xfrm>
            <a:custGeom>
              <a:avLst/>
              <a:gdLst/>
              <a:ahLst/>
              <a:cxnLst/>
              <a:rect r="r" b="b" t="t" l="l"/>
              <a:pathLst>
                <a:path h="933321" w="985272">
                  <a:moveTo>
                    <a:pt x="0" y="0"/>
                  </a:moveTo>
                  <a:lnTo>
                    <a:pt x="985272" y="0"/>
                  </a:lnTo>
                  <a:lnTo>
                    <a:pt x="985272" y="933320"/>
                  </a:lnTo>
                  <a:lnTo>
                    <a:pt x="0" y="933320"/>
                  </a:lnTo>
                  <a:lnTo>
                    <a:pt x="0" y="0"/>
                  </a:lnTo>
                  <a:close/>
                </a:path>
              </a:pathLst>
            </a:custGeom>
            <a:blipFill>
              <a:blip r:embed="rId26">
                <a:extLst>
                  <a:ext uri="{96DAC541-7B7A-43D3-8B79-37D633B846F1}">
                    <asvg:svgBlip xmlns:asvg="http://schemas.microsoft.com/office/drawing/2016/SVG/main" r:embed="rId27"/>
                  </a:ext>
                </a:extLst>
              </a:blip>
              <a:stretch>
                <a:fillRect l="0" t="-62" r="0" b="-62"/>
              </a:stretch>
            </a:blipFill>
          </p:spPr>
        </p:sp>
        <p:sp>
          <p:nvSpPr>
            <p:cNvPr name="Freeform 39" id="39"/>
            <p:cNvSpPr/>
            <p:nvPr/>
          </p:nvSpPr>
          <p:spPr>
            <a:xfrm flipH="false" flipV="false" rot="-634996">
              <a:off x="6537530" y="4234904"/>
              <a:ext cx="325445" cy="520711"/>
            </a:xfrm>
            <a:custGeom>
              <a:avLst/>
              <a:gdLst/>
              <a:ahLst/>
              <a:cxnLst/>
              <a:rect r="r" b="b" t="t" l="l"/>
              <a:pathLst>
                <a:path h="520711" w="325445">
                  <a:moveTo>
                    <a:pt x="0" y="0"/>
                  </a:moveTo>
                  <a:lnTo>
                    <a:pt x="325444" y="0"/>
                  </a:lnTo>
                  <a:lnTo>
                    <a:pt x="325444" y="520711"/>
                  </a:lnTo>
                  <a:lnTo>
                    <a:pt x="0" y="520711"/>
                  </a:lnTo>
                  <a:lnTo>
                    <a:pt x="0" y="0"/>
                  </a:lnTo>
                  <a:close/>
                </a:path>
              </a:pathLst>
            </a:custGeom>
            <a:blipFill>
              <a:blip r:embed="rId28">
                <a:extLst>
                  <a:ext uri="{96DAC541-7B7A-43D3-8B79-37D633B846F1}">
                    <asvg:svgBlip xmlns:asvg="http://schemas.microsoft.com/office/drawing/2016/SVG/main" r:embed="rId29"/>
                  </a:ext>
                </a:extLst>
              </a:blip>
              <a:stretch>
                <a:fillRect l="-2307" t="0" r="-2307" b="0"/>
              </a:stretch>
            </a:blipFill>
          </p:spPr>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54086" y="1272570"/>
            <a:ext cx="8845428" cy="4770059"/>
            <a:chOff x="0" y="0"/>
            <a:chExt cx="11793905" cy="6360079"/>
          </a:xfrm>
        </p:grpSpPr>
        <p:sp>
          <p:nvSpPr>
            <p:cNvPr name="Freeform 3" id="3"/>
            <p:cNvSpPr/>
            <p:nvPr/>
          </p:nvSpPr>
          <p:spPr>
            <a:xfrm flipH="false" flipV="false" rot="0">
              <a:off x="6754423" y="3827623"/>
              <a:ext cx="5020211" cy="629308"/>
            </a:xfrm>
            <a:custGeom>
              <a:avLst/>
              <a:gdLst/>
              <a:ahLst/>
              <a:cxnLst/>
              <a:rect r="r" b="b" t="t" l="l"/>
              <a:pathLst>
                <a:path h="629308" w="5020211">
                  <a:moveTo>
                    <a:pt x="0" y="0"/>
                  </a:moveTo>
                  <a:lnTo>
                    <a:pt x="5020210" y="0"/>
                  </a:lnTo>
                  <a:lnTo>
                    <a:pt x="5020210" y="629308"/>
                  </a:lnTo>
                  <a:lnTo>
                    <a:pt x="0" y="6293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7368035" y="3987674"/>
              <a:ext cx="4387327" cy="330605"/>
            </a:xfrm>
            <a:prstGeom prst="rect">
              <a:avLst/>
            </a:prstGeom>
          </p:spPr>
          <p:txBody>
            <a:bodyPr anchor="t" rtlCol="false" tIns="0" lIns="0" bIns="0" rIns="0">
              <a:spAutoFit/>
            </a:bodyPr>
            <a:lstStyle/>
            <a:p>
              <a:pPr algn="l">
                <a:lnSpc>
                  <a:spcPts val="1897"/>
                </a:lnSpc>
              </a:pPr>
              <a:r>
                <a:rPr lang="en-US" sz="1355" i="true" spc="101">
                  <a:solidFill>
                    <a:srgbClr val="FFFFFF"/>
                  </a:solidFill>
                  <a:latin typeface="Arimo Italics"/>
                  <a:ea typeface="Arimo Italics"/>
                  <a:cs typeface="Arimo Italics"/>
                  <a:sym typeface="Arimo Italics"/>
                </a:rPr>
                <a:t>False Advertising</a:t>
              </a:r>
            </a:p>
          </p:txBody>
        </p:sp>
        <p:sp>
          <p:nvSpPr>
            <p:cNvPr name="Freeform 5" id="5"/>
            <p:cNvSpPr/>
            <p:nvPr/>
          </p:nvSpPr>
          <p:spPr>
            <a:xfrm flipH="false" flipV="false" rot="507518">
              <a:off x="10083006" y="3290721"/>
              <a:ext cx="1367380" cy="1903946"/>
            </a:xfrm>
            <a:custGeom>
              <a:avLst/>
              <a:gdLst/>
              <a:ahLst/>
              <a:cxnLst/>
              <a:rect r="r" b="b" t="t" l="l"/>
              <a:pathLst>
                <a:path h="1903946" w="1367380">
                  <a:moveTo>
                    <a:pt x="0" y="0"/>
                  </a:moveTo>
                  <a:lnTo>
                    <a:pt x="1367380" y="0"/>
                  </a:lnTo>
                  <a:lnTo>
                    <a:pt x="1367380" y="1903946"/>
                  </a:lnTo>
                  <a:lnTo>
                    <a:pt x="0" y="1903946"/>
                  </a:lnTo>
                  <a:lnTo>
                    <a:pt x="0" y="0"/>
                  </a:lnTo>
                  <a:close/>
                </a:path>
              </a:pathLst>
            </a:custGeom>
            <a:blipFill>
              <a:blip r:embed="rId4">
                <a:extLst>
                  <a:ext uri="{96DAC541-7B7A-43D3-8B79-37D633B846F1}">
                    <asvg:svgBlip xmlns:asvg="http://schemas.microsoft.com/office/drawing/2016/SVG/main" r:embed="rId5"/>
                  </a:ext>
                </a:extLst>
              </a:blip>
              <a:stretch>
                <a:fillRect l="-363" t="0" r="-363" b="0"/>
              </a:stretch>
            </a:blipFill>
          </p:spPr>
        </p:sp>
        <p:sp>
          <p:nvSpPr>
            <p:cNvPr name="Freeform 6" id="6"/>
            <p:cNvSpPr/>
            <p:nvPr/>
          </p:nvSpPr>
          <p:spPr>
            <a:xfrm flipH="false" flipV="false" rot="0">
              <a:off x="10323687" y="3696300"/>
              <a:ext cx="552045" cy="552045"/>
            </a:xfrm>
            <a:custGeom>
              <a:avLst/>
              <a:gdLst/>
              <a:ahLst/>
              <a:cxnLst/>
              <a:rect r="r" b="b" t="t" l="l"/>
              <a:pathLst>
                <a:path h="552045" w="552045">
                  <a:moveTo>
                    <a:pt x="0" y="0"/>
                  </a:moveTo>
                  <a:lnTo>
                    <a:pt x="552045" y="0"/>
                  </a:lnTo>
                  <a:lnTo>
                    <a:pt x="552045" y="552045"/>
                  </a:lnTo>
                  <a:lnTo>
                    <a:pt x="0" y="55204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10654335" y="3727637"/>
              <a:ext cx="617144" cy="570549"/>
            </a:xfrm>
            <a:custGeom>
              <a:avLst/>
              <a:gdLst/>
              <a:ahLst/>
              <a:cxnLst/>
              <a:rect r="r" b="b" t="t" l="l"/>
              <a:pathLst>
                <a:path h="570549" w="617144">
                  <a:moveTo>
                    <a:pt x="0" y="0"/>
                  </a:moveTo>
                  <a:lnTo>
                    <a:pt x="617144" y="0"/>
                  </a:lnTo>
                  <a:lnTo>
                    <a:pt x="617144" y="570548"/>
                  </a:lnTo>
                  <a:lnTo>
                    <a:pt x="0" y="57054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0">
              <a:off x="10688505" y="3922570"/>
              <a:ext cx="617144" cy="570549"/>
            </a:xfrm>
            <a:custGeom>
              <a:avLst/>
              <a:gdLst/>
              <a:ahLst/>
              <a:cxnLst/>
              <a:rect r="r" b="b" t="t" l="l"/>
              <a:pathLst>
                <a:path h="570549" w="617144">
                  <a:moveTo>
                    <a:pt x="0" y="0"/>
                  </a:moveTo>
                  <a:lnTo>
                    <a:pt x="617144" y="0"/>
                  </a:lnTo>
                  <a:lnTo>
                    <a:pt x="617144" y="570549"/>
                  </a:lnTo>
                  <a:lnTo>
                    <a:pt x="0" y="57054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10621354" y="4235382"/>
              <a:ext cx="617144" cy="570549"/>
            </a:xfrm>
            <a:custGeom>
              <a:avLst/>
              <a:gdLst/>
              <a:ahLst/>
              <a:cxnLst/>
              <a:rect r="r" b="b" t="t" l="l"/>
              <a:pathLst>
                <a:path h="570549" w="617144">
                  <a:moveTo>
                    <a:pt x="0" y="0"/>
                  </a:moveTo>
                  <a:lnTo>
                    <a:pt x="617144" y="0"/>
                  </a:lnTo>
                  <a:lnTo>
                    <a:pt x="617144" y="570549"/>
                  </a:lnTo>
                  <a:lnTo>
                    <a:pt x="0" y="57054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10601449" y="4428942"/>
              <a:ext cx="617144" cy="570549"/>
            </a:xfrm>
            <a:custGeom>
              <a:avLst/>
              <a:gdLst/>
              <a:ahLst/>
              <a:cxnLst/>
              <a:rect r="r" b="b" t="t" l="l"/>
              <a:pathLst>
                <a:path h="570549" w="617144">
                  <a:moveTo>
                    <a:pt x="0" y="0"/>
                  </a:moveTo>
                  <a:lnTo>
                    <a:pt x="617144" y="0"/>
                  </a:lnTo>
                  <a:lnTo>
                    <a:pt x="617144" y="570549"/>
                  </a:lnTo>
                  <a:lnTo>
                    <a:pt x="0" y="57054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0">
              <a:off x="10199904" y="3891065"/>
              <a:ext cx="901038" cy="833008"/>
            </a:xfrm>
            <a:custGeom>
              <a:avLst/>
              <a:gdLst/>
              <a:ahLst/>
              <a:cxnLst/>
              <a:rect r="r" b="b" t="t" l="l"/>
              <a:pathLst>
                <a:path h="833008" w="901038">
                  <a:moveTo>
                    <a:pt x="0" y="0"/>
                  </a:moveTo>
                  <a:lnTo>
                    <a:pt x="901038" y="0"/>
                  </a:lnTo>
                  <a:lnTo>
                    <a:pt x="901038" y="833007"/>
                  </a:lnTo>
                  <a:lnTo>
                    <a:pt x="0" y="83300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p:cNvSpPr/>
            <p:nvPr/>
          </p:nvSpPr>
          <p:spPr>
            <a:xfrm flipH="false" flipV="false" rot="0">
              <a:off x="10173867" y="4225116"/>
              <a:ext cx="901038" cy="833008"/>
            </a:xfrm>
            <a:custGeom>
              <a:avLst/>
              <a:gdLst/>
              <a:ahLst/>
              <a:cxnLst/>
              <a:rect r="r" b="b" t="t" l="l"/>
              <a:pathLst>
                <a:path h="833008" w="901038">
                  <a:moveTo>
                    <a:pt x="0" y="0"/>
                  </a:moveTo>
                  <a:lnTo>
                    <a:pt x="901038" y="0"/>
                  </a:lnTo>
                  <a:lnTo>
                    <a:pt x="901038" y="833008"/>
                  </a:lnTo>
                  <a:lnTo>
                    <a:pt x="0" y="83300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3" id="13"/>
            <p:cNvSpPr txBox="true"/>
            <p:nvPr/>
          </p:nvSpPr>
          <p:spPr>
            <a:xfrm rot="621306">
              <a:off x="10366059" y="3743678"/>
              <a:ext cx="858240" cy="701856"/>
            </a:xfrm>
            <a:prstGeom prst="rect">
              <a:avLst/>
            </a:prstGeom>
          </p:spPr>
          <p:txBody>
            <a:bodyPr anchor="t" rtlCol="false" tIns="0" lIns="0" bIns="0" rIns="0">
              <a:spAutoFit/>
            </a:bodyPr>
            <a:lstStyle/>
            <a:p>
              <a:pPr algn="ctr">
                <a:lnSpc>
                  <a:spcPts val="821"/>
                </a:lnSpc>
              </a:pPr>
              <a:r>
                <a:rPr lang="en-US" sz="586" spc="58">
                  <a:solidFill>
                    <a:srgbClr val="000000"/>
                  </a:solidFill>
                  <a:latin typeface="Handyman"/>
                  <a:ea typeface="Handyman"/>
                  <a:cs typeface="Handyman"/>
                  <a:sym typeface="Handyman"/>
                </a:rPr>
                <a:t>ATTENTION:</a:t>
              </a:r>
            </a:p>
            <a:p>
              <a:pPr algn="ctr">
                <a:lnSpc>
                  <a:spcPts val="821"/>
                </a:lnSpc>
              </a:pPr>
              <a:r>
                <a:rPr lang="en-US" sz="586" spc="58">
                  <a:solidFill>
                    <a:srgbClr val="000000"/>
                  </a:solidFill>
                  <a:latin typeface="Handyman"/>
                  <a:ea typeface="Handyman"/>
                  <a:cs typeface="Handyman"/>
                  <a:sym typeface="Handyman"/>
                </a:rPr>
                <a:t>ALL PROVIDERS</a:t>
              </a:r>
            </a:p>
            <a:p>
              <a:pPr algn="ctr">
                <a:lnSpc>
                  <a:spcPts val="821"/>
                </a:lnSpc>
              </a:pPr>
              <a:r>
                <a:rPr lang="en-US" sz="586" spc="58">
                  <a:solidFill>
                    <a:srgbClr val="000000"/>
                  </a:solidFill>
                  <a:latin typeface="Handyman"/>
                  <a:ea typeface="Handyman"/>
                  <a:cs typeface="Handyman"/>
                  <a:sym typeface="Handyman"/>
                </a:rPr>
                <a:t>MUST PERFORM</a:t>
              </a:r>
            </a:p>
            <a:p>
              <a:pPr algn="ctr">
                <a:lnSpc>
                  <a:spcPts val="821"/>
                </a:lnSpc>
              </a:pPr>
              <a:r>
                <a:rPr lang="en-US" sz="586" spc="58">
                  <a:solidFill>
                    <a:srgbClr val="000000"/>
                  </a:solidFill>
                  <a:latin typeface="Handyman"/>
                  <a:ea typeface="Handyman"/>
                  <a:cs typeface="Handyman"/>
                  <a:sym typeface="Handyman"/>
                </a:rPr>
                <a:t>OR REFER FOR</a:t>
              </a:r>
            </a:p>
            <a:p>
              <a:pPr algn="ctr">
                <a:lnSpc>
                  <a:spcPts val="821"/>
                </a:lnSpc>
              </a:pPr>
              <a:r>
                <a:rPr lang="en-US" sz="586" spc="58">
                  <a:solidFill>
                    <a:srgbClr val="000000"/>
                  </a:solidFill>
                  <a:latin typeface="Handyman"/>
                  <a:ea typeface="Handyman"/>
                  <a:cs typeface="Handyman"/>
                  <a:sym typeface="Handyman"/>
                </a:rPr>
                <a:t>ABORTIONS</a:t>
              </a:r>
            </a:p>
          </p:txBody>
        </p:sp>
        <p:sp>
          <p:nvSpPr>
            <p:cNvPr name="Freeform 14" id="14"/>
            <p:cNvSpPr/>
            <p:nvPr/>
          </p:nvSpPr>
          <p:spPr>
            <a:xfrm flipH="false" flipV="false" rot="0">
              <a:off x="6387070" y="4474484"/>
              <a:ext cx="5387563" cy="1882137"/>
            </a:xfrm>
            <a:custGeom>
              <a:avLst/>
              <a:gdLst/>
              <a:ahLst/>
              <a:cxnLst/>
              <a:rect r="r" b="b" t="t" l="l"/>
              <a:pathLst>
                <a:path h="1882137" w="5387563">
                  <a:moveTo>
                    <a:pt x="0" y="0"/>
                  </a:moveTo>
                  <a:lnTo>
                    <a:pt x="5387563" y="0"/>
                  </a:lnTo>
                  <a:lnTo>
                    <a:pt x="5387563" y="1882137"/>
                  </a:lnTo>
                  <a:lnTo>
                    <a:pt x="0" y="188213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5" id="15"/>
            <p:cNvSpPr txBox="true"/>
            <p:nvPr/>
          </p:nvSpPr>
          <p:spPr>
            <a:xfrm rot="0">
              <a:off x="6597780" y="5172633"/>
              <a:ext cx="4966142" cy="907935"/>
            </a:xfrm>
            <a:prstGeom prst="rect">
              <a:avLst/>
            </a:prstGeom>
          </p:spPr>
          <p:txBody>
            <a:bodyPr anchor="t" rtlCol="false" tIns="0" lIns="0" bIns="0" rIns="0">
              <a:spAutoFit/>
            </a:bodyPr>
            <a:lstStyle/>
            <a:p>
              <a:pPr algn="l">
                <a:lnSpc>
                  <a:spcPts val="1772"/>
                </a:lnSpc>
              </a:pPr>
              <a:r>
                <a:rPr lang="en-US" sz="1129" spc="47">
                  <a:solidFill>
                    <a:srgbClr val="545454"/>
                  </a:solidFill>
                  <a:latin typeface="Times New Roman"/>
                  <a:ea typeface="Times New Roman"/>
                  <a:cs typeface="Times New Roman"/>
                  <a:sym typeface="Times New Roman"/>
                </a:rPr>
                <a:t>Laws force pro-life medical staff to refer for </a:t>
              </a:r>
            </a:p>
            <a:p>
              <a:pPr algn="l">
                <a:lnSpc>
                  <a:spcPts val="1772"/>
                </a:lnSpc>
              </a:pPr>
              <a:r>
                <a:rPr lang="en-US" sz="1129" spc="47">
                  <a:solidFill>
                    <a:srgbClr val="545454"/>
                  </a:solidFill>
                  <a:latin typeface="Times New Roman"/>
                  <a:ea typeface="Times New Roman"/>
                  <a:cs typeface="Times New Roman"/>
                  <a:sym typeface="Times New Roman"/>
                </a:rPr>
                <a:t>abortions, violating conscience rights.</a:t>
              </a:r>
            </a:p>
            <a:p>
              <a:pPr algn="l">
                <a:lnSpc>
                  <a:spcPts val="1772"/>
                </a:lnSpc>
              </a:pPr>
            </a:p>
          </p:txBody>
        </p:sp>
        <p:sp>
          <p:nvSpPr>
            <p:cNvPr name="TextBox 16" id="16"/>
            <p:cNvSpPr txBox="true"/>
            <p:nvPr/>
          </p:nvSpPr>
          <p:spPr>
            <a:xfrm rot="0">
              <a:off x="6597780" y="4802182"/>
              <a:ext cx="4966142" cy="330605"/>
            </a:xfrm>
            <a:prstGeom prst="rect">
              <a:avLst/>
            </a:prstGeom>
          </p:spPr>
          <p:txBody>
            <a:bodyPr anchor="t" rtlCol="false" tIns="0" lIns="0" bIns="0" rIns="0">
              <a:spAutoFit/>
            </a:bodyPr>
            <a:lstStyle/>
            <a:p>
              <a:pPr algn="l">
                <a:lnSpc>
                  <a:spcPts val="1897"/>
                </a:lnSpc>
              </a:pPr>
              <a:r>
                <a:rPr lang="en-US" b="true" sz="1355" spc="134">
                  <a:solidFill>
                    <a:srgbClr val="000000"/>
                  </a:solidFill>
                  <a:latin typeface="Arimo Bold"/>
                  <a:ea typeface="Arimo Bold"/>
                  <a:cs typeface="Arimo Bold"/>
                  <a:sym typeface="Arimo Bold"/>
                </a:rPr>
                <a:t>NIFLA VS TRETO (ILLINOIS)</a:t>
              </a:r>
            </a:p>
          </p:txBody>
        </p:sp>
        <p:sp>
          <p:nvSpPr>
            <p:cNvPr name="Freeform 17" id="17"/>
            <p:cNvSpPr/>
            <p:nvPr/>
          </p:nvSpPr>
          <p:spPr>
            <a:xfrm flipH="false" flipV="false" rot="1823329">
              <a:off x="6325195" y="3703129"/>
              <a:ext cx="960605" cy="960605"/>
            </a:xfrm>
            <a:custGeom>
              <a:avLst/>
              <a:gdLst/>
              <a:ahLst/>
              <a:cxnLst/>
              <a:rect r="r" b="b" t="t" l="l"/>
              <a:pathLst>
                <a:path h="960605" w="960605">
                  <a:moveTo>
                    <a:pt x="0" y="0"/>
                  </a:moveTo>
                  <a:lnTo>
                    <a:pt x="960605" y="0"/>
                  </a:lnTo>
                  <a:lnTo>
                    <a:pt x="960605" y="960605"/>
                  </a:lnTo>
                  <a:lnTo>
                    <a:pt x="0" y="96060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8" id="18"/>
            <p:cNvSpPr/>
            <p:nvPr/>
          </p:nvSpPr>
          <p:spPr>
            <a:xfrm flipH="false" flipV="false" rot="0">
              <a:off x="6655211" y="3925982"/>
              <a:ext cx="300572" cy="514898"/>
            </a:xfrm>
            <a:custGeom>
              <a:avLst/>
              <a:gdLst/>
              <a:ahLst/>
              <a:cxnLst/>
              <a:rect r="r" b="b" t="t" l="l"/>
              <a:pathLst>
                <a:path h="514898" w="300572">
                  <a:moveTo>
                    <a:pt x="0" y="0"/>
                  </a:moveTo>
                  <a:lnTo>
                    <a:pt x="300573" y="0"/>
                  </a:lnTo>
                  <a:lnTo>
                    <a:pt x="300573" y="514898"/>
                  </a:lnTo>
                  <a:lnTo>
                    <a:pt x="0" y="514898"/>
                  </a:lnTo>
                  <a:lnTo>
                    <a:pt x="0" y="0"/>
                  </a:lnTo>
                  <a:close/>
                </a:path>
              </a:pathLst>
            </a:custGeom>
            <a:blipFill>
              <a:blip r:embed="rId16">
                <a:extLst>
                  <a:ext uri="{96DAC541-7B7A-43D3-8B79-37D633B846F1}">
                    <asvg:svgBlip xmlns:asvg="http://schemas.microsoft.com/office/drawing/2016/SVG/main" r:embed="rId17"/>
                  </a:ext>
                </a:extLst>
              </a:blip>
              <a:stretch>
                <a:fillRect l="-384" t="0" r="-384" b="0"/>
              </a:stretch>
            </a:blipFill>
          </p:spPr>
        </p:sp>
        <p:sp>
          <p:nvSpPr>
            <p:cNvPr name="Freeform 19" id="19"/>
            <p:cNvSpPr/>
            <p:nvPr/>
          </p:nvSpPr>
          <p:spPr>
            <a:xfrm flipH="true" flipV="false" rot="-1379977">
              <a:off x="10715205" y="4430655"/>
              <a:ext cx="870888" cy="1240902"/>
            </a:xfrm>
            <a:custGeom>
              <a:avLst/>
              <a:gdLst/>
              <a:ahLst/>
              <a:cxnLst/>
              <a:rect r="r" b="b" t="t" l="l"/>
              <a:pathLst>
                <a:path h="1240902" w="870888">
                  <a:moveTo>
                    <a:pt x="870888" y="0"/>
                  </a:moveTo>
                  <a:lnTo>
                    <a:pt x="0" y="0"/>
                  </a:lnTo>
                  <a:lnTo>
                    <a:pt x="0" y="1240902"/>
                  </a:lnTo>
                  <a:lnTo>
                    <a:pt x="870888" y="1240902"/>
                  </a:lnTo>
                  <a:lnTo>
                    <a:pt x="870888" y="0"/>
                  </a:lnTo>
                  <a:close/>
                </a:path>
              </a:pathLst>
            </a:custGeom>
            <a:blipFill>
              <a:blip r:embed="rId18">
                <a:extLst>
                  <a:ext uri="{96DAC541-7B7A-43D3-8B79-37D633B846F1}">
                    <asvg:svgBlip xmlns:asvg="http://schemas.microsoft.com/office/drawing/2016/SVG/main" r:embed="rId19"/>
                  </a:ext>
                </a:extLst>
              </a:blip>
              <a:stretch>
                <a:fillRect l="0" t="-188" r="0" b="-188"/>
              </a:stretch>
            </a:blipFill>
          </p:spPr>
        </p:sp>
        <p:sp>
          <p:nvSpPr>
            <p:cNvPr name="Freeform 20" id="20"/>
            <p:cNvSpPr/>
            <p:nvPr/>
          </p:nvSpPr>
          <p:spPr>
            <a:xfrm flipH="false" flipV="false" rot="0">
              <a:off x="258127" y="4476395"/>
              <a:ext cx="5387563" cy="1883684"/>
            </a:xfrm>
            <a:custGeom>
              <a:avLst/>
              <a:gdLst/>
              <a:ahLst/>
              <a:cxnLst/>
              <a:rect r="r" b="b" t="t" l="l"/>
              <a:pathLst>
                <a:path h="1883684" w="5387563">
                  <a:moveTo>
                    <a:pt x="0" y="0"/>
                  </a:moveTo>
                  <a:lnTo>
                    <a:pt x="5387562" y="0"/>
                  </a:lnTo>
                  <a:lnTo>
                    <a:pt x="5387562" y="1883684"/>
                  </a:lnTo>
                  <a:lnTo>
                    <a:pt x="0" y="1883684"/>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21" id="21"/>
            <p:cNvSpPr/>
            <p:nvPr/>
          </p:nvSpPr>
          <p:spPr>
            <a:xfrm flipH="false" flipV="false" rot="0">
              <a:off x="606208" y="3829535"/>
              <a:ext cx="5020211" cy="629308"/>
            </a:xfrm>
            <a:custGeom>
              <a:avLst/>
              <a:gdLst/>
              <a:ahLst/>
              <a:cxnLst/>
              <a:rect r="r" b="b" t="t" l="l"/>
              <a:pathLst>
                <a:path h="629308" w="5020211">
                  <a:moveTo>
                    <a:pt x="0" y="0"/>
                  </a:moveTo>
                  <a:lnTo>
                    <a:pt x="5020211" y="0"/>
                  </a:lnTo>
                  <a:lnTo>
                    <a:pt x="5020211" y="629308"/>
                  </a:lnTo>
                  <a:lnTo>
                    <a:pt x="0" y="6293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2" id="22"/>
            <p:cNvSpPr/>
            <p:nvPr/>
          </p:nvSpPr>
          <p:spPr>
            <a:xfrm flipH="false" flipV="false" rot="1823329">
              <a:off x="176981" y="3605529"/>
              <a:ext cx="960605" cy="960605"/>
            </a:xfrm>
            <a:custGeom>
              <a:avLst/>
              <a:gdLst/>
              <a:ahLst/>
              <a:cxnLst/>
              <a:rect r="r" b="b" t="t" l="l"/>
              <a:pathLst>
                <a:path h="960605" w="960605">
                  <a:moveTo>
                    <a:pt x="0" y="0"/>
                  </a:moveTo>
                  <a:lnTo>
                    <a:pt x="960605" y="0"/>
                  </a:lnTo>
                  <a:lnTo>
                    <a:pt x="960605" y="960605"/>
                  </a:lnTo>
                  <a:lnTo>
                    <a:pt x="0" y="96060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23" id="23"/>
            <p:cNvSpPr/>
            <p:nvPr/>
          </p:nvSpPr>
          <p:spPr>
            <a:xfrm flipH="false" flipV="false" rot="-495256">
              <a:off x="343560" y="3915294"/>
              <a:ext cx="632954" cy="386102"/>
            </a:xfrm>
            <a:custGeom>
              <a:avLst/>
              <a:gdLst/>
              <a:ahLst/>
              <a:cxnLst/>
              <a:rect r="r" b="b" t="t" l="l"/>
              <a:pathLst>
                <a:path h="386102" w="632954">
                  <a:moveTo>
                    <a:pt x="0" y="0"/>
                  </a:moveTo>
                  <a:lnTo>
                    <a:pt x="632954" y="0"/>
                  </a:lnTo>
                  <a:lnTo>
                    <a:pt x="632954" y="386103"/>
                  </a:lnTo>
                  <a:lnTo>
                    <a:pt x="0" y="386103"/>
                  </a:lnTo>
                  <a:lnTo>
                    <a:pt x="0" y="0"/>
                  </a:lnTo>
                  <a:close/>
                </a:path>
              </a:pathLst>
            </a:custGeom>
            <a:blipFill>
              <a:blip r:embed="rId22">
                <a:extLst>
                  <a:ext uri="{96DAC541-7B7A-43D3-8B79-37D633B846F1}">
                    <asvg:svgBlip xmlns:asvg="http://schemas.microsoft.com/office/drawing/2016/SVG/main" r:embed="rId23"/>
                  </a:ext>
                </a:extLst>
              </a:blip>
              <a:stretch>
                <a:fillRect l="0" t="-741" r="0" b="-741"/>
              </a:stretch>
            </a:blipFill>
          </p:spPr>
        </p:sp>
        <p:sp>
          <p:nvSpPr>
            <p:cNvPr name="TextBox 24" id="24"/>
            <p:cNvSpPr txBox="true"/>
            <p:nvPr/>
          </p:nvSpPr>
          <p:spPr>
            <a:xfrm rot="0">
              <a:off x="1239092" y="4004629"/>
              <a:ext cx="4387327" cy="330605"/>
            </a:xfrm>
            <a:prstGeom prst="rect">
              <a:avLst/>
            </a:prstGeom>
          </p:spPr>
          <p:txBody>
            <a:bodyPr anchor="t" rtlCol="false" tIns="0" lIns="0" bIns="0" rIns="0">
              <a:spAutoFit/>
            </a:bodyPr>
            <a:lstStyle/>
            <a:p>
              <a:pPr algn="l">
                <a:lnSpc>
                  <a:spcPts val="1897"/>
                </a:lnSpc>
              </a:pPr>
              <a:r>
                <a:rPr lang="en-US" sz="1355" i="true" spc="101">
                  <a:solidFill>
                    <a:srgbClr val="FFFFFF"/>
                  </a:solidFill>
                  <a:latin typeface="Arimo Italics"/>
                  <a:ea typeface="Arimo Italics"/>
                  <a:cs typeface="Arimo Italics"/>
                  <a:sym typeface="Arimo Italics"/>
                </a:rPr>
                <a:t>Warning Labels</a:t>
              </a:r>
            </a:p>
          </p:txBody>
        </p:sp>
        <p:sp>
          <p:nvSpPr>
            <p:cNvPr name="TextBox 25" id="25"/>
            <p:cNvSpPr txBox="true"/>
            <p:nvPr/>
          </p:nvSpPr>
          <p:spPr>
            <a:xfrm rot="0">
              <a:off x="468837" y="4804093"/>
              <a:ext cx="4966142" cy="330605"/>
            </a:xfrm>
            <a:prstGeom prst="rect">
              <a:avLst/>
            </a:prstGeom>
          </p:spPr>
          <p:txBody>
            <a:bodyPr anchor="t" rtlCol="false" tIns="0" lIns="0" bIns="0" rIns="0">
              <a:spAutoFit/>
            </a:bodyPr>
            <a:lstStyle/>
            <a:p>
              <a:pPr algn="l">
                <a:lnSpc>
                  <a:spcPts val="1897"/>
                </a:lnSpc>
              </a:pPr>
              <a:r>
                <a:rPr lang="en-US" b="true" sz="1355" spc="134">
                  <a:solidFill>
                    <a:srgbClr val="000000"/>
                  </a:solidFill>
                  <a:latin typeface="Arimo Bold"/>
                  <a:ea typeface="Arimo Bold"/>
                  <a:cs typeface="Arimo Bold"/>
                  <a:sym typeface="Arimo Bold"/>
                </a:rPr>
                <a:t>MASSACHUSETTS</a:t>
              </a:r>
            </a:p>
          </p:txBody>
        </p:sp>
        <p:sp>
          <p:nvSpPr>
            <p:cNvPr name="Freeform 26" id="26"/>
            <p:cNvSpPr/>
            <p:nvPr/>
          </p:nvSpPr>
          <p:spPr>
            <a:xfrm flipH="false" flipV="false" rot="162967">
              <a:off x="3312242" y="3699016"/>
              <a:ext cx="2233925" cy="1404580"/>
            </a:xfrm>
            <a:custGeom>
              <a:avLst/>
              <a:gdLst/>
              <a:ahLst/>
              <a:cxnLst/>
              <a:rect r="r" b="b" t="t" l="l"/>
              <a:pathLst>
                <a:path h="1404580" w="2233925">
                  <a:moveTo>
                    <a:pt x="0" y="0"/>
                  </a:moveTo>
                  <a:lnTo>
                    <a:pt x="2233925" y="0"/>
                  </a:lnTo>
                  <a:lnTo>
                    <a:pt x="2233925" y="1404580"/>
                  </a:lnTo>
                  <a:lnTo>
                    <a:pt x="0" y="1404580"/>
                  </a:lnTo>
                  <a:lnTo>
                    <a:pt x="0" y="0"/>
                  </a:lnTo>
                  <a:close/>
                </a:path>
              </a:pathLst>
            </a:custGeom>
            <a:blipFill>
              <a:blip r:embed="rId24">
                <a:extLst>
                  <a:ext uri="{96DAC541-7B7A-43D3-8B79-37D633B846F1}">
                    <asvg:svgBlip xmlns:asvg="http://schemas.microsoft.com/office/drawing/2016/SVG/main" r:embed="rId25"/>
                  </a:ext>
                </a:extLst>
              </a:blip>
              <a:stretch>
                <a:fillRect l="0" t="-16" r="0" b="-16"/>
              </a:stretch>
            </a:blipFill>
          </p:spPr>
        </p:sp>
        <p:sp>
          <p:nvSpPr>
            <p:cNvPr name="TextBox 27" id="27"/>
            <p:cNvSpPr txBox="true"/>
            <p:nvPr/>
          </p:nvSpPr>
          <p:spPr>
            <a:xfrm rot="162967">
              <a:off x="3570408" y="4139540"/>
              <a:ext cx="1722488" cy="420381"/>
            </a:xfrm>
            <a:prstGeom prst="rect">
              <a:avLst/>
            </a:prstGeom>
          </p:spPr>
          <p:txBody>
            <a:bodyPr anchor="t" rtlCol="false" tIns="0" lIns="0" bIns="0" rIns="0">
              <a:spAutoFit/>
            </a:bodyPr>
            <a:lstStyle/>
            <a:p>
              <a:pPr algn="ctr">
                <a:lnSpc>
                  <a:spcPts val="1178"/>
                </a:lnSpc>
              </a:pPr>
              <a:r>
                <a:rPr lang="en-US" sz="842" spc="83">
                  <a:solidFill>
                    <a:srgbClr val="FFFFFF"/>
                  </a:solidFill>
                  <a:latin typeface="Handyman"/>
                  <a:ea typeface="Handyman"/>
                  <a:cs typeface="Handyman"/>
                  <a:sym typeface="Handyman"/>
                </a:rPr>
                <a:t>PREGNANCY RESOURCE</a:t>
              </a:r>
            </a:p>
            <a:p>
              <a:pPr algn="ctr">
                <a:lnSpc>
                  <a:spcPts val="1178"/>
                </a:lnSpc>
              </a:pPr>
              <a:r>
                <a:rPr lang="en-US" sz="842" spc="83">
                  <a:solidFill>
                    <a:srgbClr val="FFFFFF"/>
                  </a:solidFill>
                  <a:latin typeface="Handyman"/>
                  <a:ea typeface="Handyman"/>
                  <a:cs typeface="Handyman"/>
                  <a:sym typeface="Handyman"/>
                </a:rPr>
                <a:t>CENTERS AHEAD</a:t>
              </a:r>
            </a:p>
          </p:txBody>
        </p:sp>
        <p:sp>
          <p:nvSpPr>
            <p:cNvPr name="TextBox 28" id="28"/>
            <p:cNvSpPr txBox="true"/>
            <p:nvPr/>
          </p:nvSpPr>
          <p:spPr>
            <a:xfrm rot="162967">
              <a:off x="3378716" y="4592922"/>
              <a:ext cx="2069987" cy="269997"/>
            </a:xfrm>
            <a:prstGeom prst="rect">
              <a:avLst/>
            </a:prstGeom>
          </p:spPr>
          <p:txBody>
            <a:bodyPr anchor="t" rtlCol="false" tIns="0" lIns="0" bIns="0" rIns="0">
              <a:spAutoFit/>
            </a:bodyPr>
            <a:lstStyle/>
            <a:p>
              <a:pPr algn="ctr">
                <a:lnSpc>
                  <a:spcPts val="754"/>
                </a:lnSpc>
              </a:pPr>
              <a:r>
                <a:rPr lang="en-US" sz="538" spc="53">
                  <a:solidFill>
                    <a:srgbClr val="FFFFFF"/>
                  </a:solidFill>
                  <a:latin typeface="Handyman"/>
                  <a:ea typeface="Handyman"/>
                  <a:cs typeface="Handyman"/>
                  <a:sym typeface="Handyman"/>
                </a:rPr>
                <a:t>MAY PROVIDE LIFE-AFFIRMING</a:t>
              </a:r>
            </a:p>
            <a:p>
              <a:pPr algn="ctr">
                <a:lnSpc>
                  <a:spcPts val="754"/>
                </a:lnSpc>
              </a:pPr>
              <a:r>
                <a:rPr lang="en-US" sz="538" spc="53">
                  <a:solidFill>
                    <a:srgbClr val="FFFFFF"/>
                  </a:solidFill>
                  <a:latin typeface="Handyman"/>
                  <a:ea typeface="Handyman"/>
                  <a:cs typeface="Handyman"/>
                  <a:sym typeface="Handyman"/>
                </a:rPr>
                <a:t>OPTIONS, SUPPORT, AND FREE CARE.</a:t>
              </a:r>
            </a:p>
          </p:txBody>
        </p:sp>
        <p:sp>
          <p:nvSpPr>
            <p:cNvPr name="TextBox 29" id="29"/>
            <p:cNvSpPr txBox="true"/>
            <p:nvPr/>
          </p:nvSpPr>
          <p:spPr>
            <a:xfrm rot="0">
              <a:off x="468837" y="5145834"/>
              <a:ext cx="4966142" cy="907935"/>
            </a:xfrm>
            <a:prstGeom prst="rect">
              <a:avLst/>
            </a:prstGeom>
          </p:spPr>
          <p:txBody>
            <a:bodyPr anchor="t" rtlCol="false" tIns="0" lIns="0" bIns="0" rIns="0">
              <a:spAutoFit/>
            </a:bodyPr>
            <a:lstStyle/>
            <a:p>
              <a:pPr algn="l">
                <a:lnSpc>
                  <a:spcPts val="1772"/>
                </a:lnSpc>
              </a:pPr>
              <a:r>
                <a:rPr lang="en-US" sz="1129" spc="47">
                  <a:solidFill>
                    <a:srgbClr val="545454"/>
                  </a:solidFill>
                  <a:latin typeface="Times New Roman"/>
                  <a:ea typeface="Times New Roman"/>
                  <a:cs typeface="Times New Roman"/>
                  <a:sym typeface="Times New Roman"/>
                </a:rPr>
                <a:t>Massachusetts launched a state campaign warning against pregnancy centers, calling them harmful despite their free support services.</a:t>
              </a:r>
            </a:p>
          </p:txBody>
        </p:sp>
        <p:sp>
          <p:nvSpPr>
            <p:cNvPr name="Freeform 30" id="30"/>
            <p:cNvSpPr/>
            <p:nvPr/>
          </p:nvSpPr>
          <p:spPr>
            <a:xfrm flipH="false" flipV="false" rot="0">
              <a:off x="640723" y="313537"/>
              <a:ext cx="5020211" cy="629308"/>
            </a:xfrm>
            <a:custGeom>
              <a:avLst/>
              <a:gdLst/>
              <a:ahLst/>
              <a:cxnLst/>
              <a:rect r="r" b="b" t="t" l="l"/>
              <a:pathLst>
                <a:path h="629308" w="5020211">
                  <a:moveTo>
                    <a:pt x="0" y="0"/>
                  </a:moveTo>
                  <a:lnTo>
                    <a:pt x="5020211" y="0"/>
                  </a:lnTo>
                  <a:lnTo>
                    <a:pt x="5020211" y="629309"/>
                  </a:lnTo>
                  <a:lnTo>
                    <a:pt x="0" y="6293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1" id="31"/>
            <p:cNvSpPr txBox="true"/>
            <p:nvPr/>
          </p:nvSpPr>
          <p:spPr>
            <a:xfrm rot="0">
              <a:off x="1273608" y="473588"/>
              <a:ext cx="4387327" cy="330605"/>
            </a:xfrm>
            <a:prstGeom prst="rect">
              <a:avLst/>
            </a:prstGeom>
          </p:spPr>
          <p:txBody>
            <a:bodyPr anchor="t" rtlCol="false" tIns="0" lIns="0" bIns="0" rIns="0">
              <a:spAutoFit/>
            </a:bodyPr>
            <a:lstStyle/>
            <a:p>
              <a:pPr algn="l">
                <a:lnSpc>
                  <a:spcPts val="1897"/>
                </a:lnSpc>
              </a:pPr>
              <a:r>
                <a:rPr lang="en-US" sz="1355" i="true" spc="101">
                  <a:solidFill>
                    <a:srgbClr val="FFFFFF"/>
                  </a:solidFill>
                  <a:latin typeface="Arimo Italics"/>
                  <a:ea typeface="Arimo Italics"/>
                  <a:cs typeface="Arimo Italics"/>
                  <a:sym typeface="Arimo Italics"/>
                </a:rPr>
                <a:t>Collusion or Consumer Protection?</a:t>
              </a:r>
            </a:p>
          </p:txBody>
        </p:sp>
        <p:sp>
          <p:nvSpPr>
            <p:cNvPr name="Freeform 32" id="32"/>
            <p:cNvSpPr/>
            <p:nvPr/>
          </p:nvSpPr>
          <p:spPr>
            <a:xfrm flipH="false" flipV="false" rot="0">
              <a:off x="273371" y="960398"/>
              <a:ext cx="5387563" cy="1883684"/>
            </a:xfrm>
            <a:custGeom>
              <a:avLst/>
              <a:gdLst/>
              <a:ahLst/>
              <a:cxnLst/>
              <a:rect r="r" b="b" t="t" l="l"/>
              <a:pathLst>
                <a:path h="1883684" w="5387563">
                  <a:moveTo>
                    <a:pt x="0" y="0"/>
                  </a:moveTo>
                  <a:lnTo>
                    <a:pt x="5387563" y="0"/>
                  </a:lnTo>
                  <a:lnTo>
                    <a:pt x="5387563" y="1883684"/>
                  </a:lnTo>
                  <a:lnTo>
                    <a:pt x="0" y="1883684"/>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TextBox 33" id="33"/>
            <p:cNvSpPr txBox="true"/>
            <p:nvPr/>
          </p:nvSpPr>
          <p:spPr>
            <a:xfrm rot="0">
              <a:off x="484082" y="2002819"/>
              <a:ext cx="4966142" cy="621024"/>
            </a:xfrm>
            <a:prstGeom prst="rect">
              <a:avLst/>
            </a:prstGeom>
          </p:spPr>
          <p:txBody>
            <a:bodyPr anchor="t" rtlCol="false" tIns="0" lIns="0" bIns="0" rIns="0">
              <a:spAutoFit/>
            </a:bodyPr>
            <a:lstStyle/>
            <a:p>
              <a:pPr algn="l">
                <a:lnSpc>
                  <a:spcPts val="1772"/>
                </a:lnSpc>
              </a:pPr>
              <a:r>
                <a:rPr lang="en-US" sz="1129" spc="47">
                  <a:solidFill>
                    <a:srgbClr val="545454"/>
                  </a:solidFill>
                  <a:latin typeface="Times New Roman"/>
                  <a:ea typeface="Times New Roman"/>
                  <a:cs typeface="Times New Roman"/>
                  <a:sym typeface="Times New Roman"/>
                </a:rPr>
                <a:t>The AG worked with Planned Parenthood and targeted a pro-life group with subpoenas based on beliefs.</a:t>
              </a:r>
            </a:p>
          </p:txBody>
        </p:sp>
        <p:sp>
          <p:nvSpPr>
            <p:cNvPr name="TextBox 34" id="34"/>
            <p:cNvSpPr txBox="true"/>
            <p:nvPr/>
          </p:nvSpPr>
          <p:spPr>
            <a:xfrm rot="0">
              <a:off x="484082" y="1288096"/>
              <a:ext cx="4966142" cy="646207"/>
            </a:xfrm>
            <a:prstGeom prst="rect">
              <a:avLst/>
            </a:prstGeom>
          </p:spPr>
          <p:txBody>
            <a:bodyPr anchor="t" rtlCol="false" tIns="0" lIns="0" bIns="0" rIns="0">
              <a:spAutoFit/>
            </a:bodyPr>
            <a:lstStyle/>
            <a:p>
              <a:pPr algn="l">
                <a:lnSpc>
                  <a:spcPts val="1897"/>
                </a:lnSpc>
              </a:pPr>
              <a:r>
                <a:rPr lang="en-US" b="true" sz="1355" spc="134">
                  <a:solidFill>
                    <a:srgbClr val="000000"/>
                  </a:solidFill>
                  <a:latin typeface="Arimo Bold"/>
                  <a:ea typeface="Arimo Bold"/>
                  <a:cs typeface="Arimo Bold"/>
                  <a:sym typeface="Arimo Bold"/>
                </a:rPr>
                <a:t>FIRST CHOICE VS PLATKIN</a:t>
              </a:r>
            </a:p>
            <a:p>
              <a:pPr algn="l">
                <a:lnSpc>
                  <a:spcPts val="1897"/>
                </a:lnSpc>
              </a:pPr>
              <a:r>
                <a:rPr lang="en-US" b="true" sz="1355" spc="134">
                  <a:solidFill>
                    <a:srgbClr val="000000"/>
                  </a:solidFill>
                  <a:latin typeface="Arimo Bold"/>
                  <a:ea typeface="Arimo Bold"/>
                  <a:cs typeface="Arimo Bold"/>
                  <a:sym typeface="Arimo Bold"/>
                </a:rPr>
                <a:t>(NEW JERSEY)</a:t>
              </a:r>
            </a:p>
          </p:txBody>
        </p:sp>
        <p:sp>
          <p:nvSpPr>
            <p:cNvPr name="Freeform 35" id="35"/>
            <p:cNvSpPr/>
            <p:nvPr/>
          </p:nvSpPr>
          <p:spPr>
            <a:xfrm flipH="false" flipV="false" rot="1190053">
              <a:off x="211496" y="189042"/>
              <a:ext cx="960605" cy="960605"/>
            </a:xfrm>
            <a:custGeom>
              <a:avLst/>
              <a:gdLst/>
              <a:ahLst/>
              <a:cxnLst/>
              <a:rect r="r" b="b" t="t" l="l"/>
              <a:pathLst>
                <a:path h="960605" w="960605">
                  <a:moveTo>
                    <a:pt x="0" y="0"/>
                  </a:moveTo>
                  <a:lnTo>
                    <a:pt x="960605" y="0"/>
                  </a:lnTo>
                  <a:lnTo>
                    <a:pt x="960605" y="960605"/>
                  </a:lnTo>
                  <a:lnTo>
                    <a:pt x="0" y="96060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36" id="36"/>
            <p:cNvSpPr/>
            <p:nvPr/>
          </p:nvSpPr>
          <p:spPr>
            <a:xfrm flipH="false" flipV="false" rot="-633276">
              <a:off x="569793" y="400918"/>
              <a:ext cx="252407" cy="581919"/>
            </a:xfrm>
            <a:custGeom>
              <a:avLst/>
              <a:gdLst/>
              <a:ahLst/>
              <a:cxnLst/>
              <a:rect r="r" b="b" t="t" l="l"/>
              <a:pathLst>
                <a:path h="581919" w="252407">
                  <a:moveTo>
                    <a:pt x="0" y="0"/>
                  </a:moveTo>
                  <a:lnTo>
                    <a:pt x="252408" y="0"/>
                  </a:lnTo>
                  <a:lnTo>
                    <a:pt x="252408" y="581919"/>
                  </a:lnTo>
                  <a:lnTo>
                    <a:pt x="0" y="581919"/>
                  </a:lnTo>
                  <a:lnTo>
                    <a:pt x="0" y="0"/>
                  </a:lnTo>
                  <a:close/>
                </a:path>
              </a:pathLst>
            </a:custGeom>
            <a:blipFill>
              <a:blip r:embed="rId26">
                <a:extLst>
                  <a:ext uri="{96DAC541-7B7A-43D3-8B79-37D633B846F1}">
                    <asvg:svgBlip xmlns:asvg="http://schemas.microsoft.com/office/drawing/2016/SVG/main" r:embed="rId27"/>
                  </a:ext>
                </a:extLst>
              </a:blip>
              <a:stretch>
                <a:fillRect l="-3661" t="0" r="-3661" b="0"/>
              </a:stretch>
            </a:blipFill>
          </p:spPr>
        </p:sp>
        <p:sp>
          <p:nvSpPr>
            <p:cNvPr name="Freeform 37" id="37"/>
            <p:cNvSpPr/>
            <p:nvPr/>
          </p:nvSpPr>
          <p:spPr>
            <a:xfrm flipH="false" flipV="false" rot="697400">
              <a:off x="5058747" y="687070"/>
              <a:ext cx="598859" cy="1380654"/>
            </a:xfrm>
            <a:custGeom>
              <a:avLst/>
              <a:gdLst/>
              <a:ahLst/>
              <a:cxnLst/>
              <a:rect r="r" b="b" t="t" l="l"/>
              <a:pathLst>
                <a:path h="1380654" w="598859">
                  <a:moveTo>
                    <a:pt x="0" y="0"/>
                  </a:moveTo>
                  <a:lnTo>
                    <a:pt x="598858" y="0"/>
                  </a:lnTo>
                  <a:lnTo>
                    <a:pt x="598858" y="1380653"/>
                  </a:lnTo>
                  <a:lnTo>
                    <a:pt x="0" y="1380653"/>
                  </a:lnTo>
                  <a:lnTo>
                    <a:pt x="0" y="0"/>
                  </a:lnTo>
                  <a:close/>
                </a:path>
              </a:pathLst>
            </a:custGeom>
            <a:blipFill>
              <a:blip r:embed="rId28">
                <a:extLst>
                  <a:ext uri="{96DAC541-7B7A-43D3-8B79-37D633B846F1}">
                    <asvg:svgBlip xmlns:asvg="http://schemas.microsoft.com/office/drawing/2016/SVG/main" r:embed="rId29"/>
                  </a:ext>
                </a:extLst>
              </a:blip>
              <a:stretch>
                <a:fillRect l="-3850" t="0" r="-3850" b="0"/>
              </a:stretch>
            </a:blipFill>
          </p:spPr>
        </p:sp>
        <p:grpSp>
          <p:nvGrpSpPr>
            <p:cNvPr name="Group 38" id="38"/>
            <p:cNvGrpSpPr/>
            <p:nvPr/>
          </p:nvGrpSpPr>
          <p:grpSpPr>
            <a:xfrm rot="-851864">
              <a:off x="4201775" y="1220105"/>
              <a:ext cx="604392" cy="767722"/>
              <a:chOff x="0" y="0"/>
              <a:chExt cx="757173" cy="961790"/>
            </a:xfrm>
          </p:grpSpPr>
          <p:sp>
            <p:nvSpPr>
              <p:cNvPr name="Freeform 39" id="39"/>
              <p:cNvSpPr/>
              <p:nvPr/>
            </p:nvSpPr>
            <p:spPr>
              <a:xfrm flipH="false" flipV="false" rot="0">
                <a:off x="0" y="0"/>
                <a:ext cx="757174" cy="961771"/>
              </a:xfrm>
              <a:custGeom>
                <a:avLst/>
                <a:gdLst/>
                <a:ahLst/>
                <a:cxnLst/>
                <a:rect r="r" b="b" t="t" l="l"/>
                <a:pathLst>
                  <a:path h="961771" w="757174">
                    <a:moveTo>
                      <a:pt x="0" y="0"/>
                    </a:moveTo>
                    <a:lnTo>
                      <a:pt x="757174" y="0"/>
                    </a:lnTo>
                    <a:lnTo>
                      <a:pt x="757174" y="961771"/>
                    </a:lnTo>
                    <a:lnTo>
                      <a:pt x="0" y="961771"/>
                    </a:lnTo>
                    <a:lnTo>
                      <a:pt x="0" y="0"/>
                    </a:lnTo>
                    <a:close/>
                  </a:path>
                </a:pathLst>
              </a:custGeom>
              <a:blipFill>
                <a:blip r:embed="rId30"/>
                <a:stretch>
                  <a:fillRect l="0" t="-140" r="0" b="-142"/>
                </a:stretch>
              </a:blipFill>
            </p:spPr>
          </p:sp>
        </p:grpSp>
        <p:sp>
          <p:nvSpPr>
            <p:cNvPr name="Freeform 40" id="40"/>
            <p:cNvSpPr/>
            <p:nvPr/>
          </p:nvSpPr>
          <p:spPr>
            <a:xfrm flipH="false" flipV="false" rot="0">
              <a:off x="4700512" y="1103505"/>
              <a:ext cx="450579" cy="345819"/>
            </a:xfrm>
            <a:custGeom>
              <a:avLst/>
              <a:gdLst/>
              <a:ahLst/>
              <a:cxnLst/>
              <a:rect r="r" b="b" t="t" l="l"/>
              <a:pathLst>
                <a:path h="345819" w="450579">
                  <a:moveTo>
                    <a:pt x="0" y="0"/>
                  </a:moveTo>
                  <a:lnTo>
                    <a:pt x="450579" y="0"/>
                  </a:lnTo>
                  <a:lnTo>
                    <a:pt x="450579" y="345820"/>
                  </a:lnTo>
                  <a:lnTo>
                    <a:pt x="0" y="345820"/>
                  </a:lnTo>
                  <a:lnTo>
                    <a:pt x="0" y="0"/>
                  </a:lnTo>
                  <a:close/>
                </a:path>
              </a:pathLst>
            </a:custGeom>
            <a:blipFill>
              <a:blip r:embed="rId31">
                <a:extLst>
                  <a:ext uri="{96DAC541-7B7A-43D3-8B79-37D633B846F1}">
                    <asvg:svgBlip xmlns:asvg="http://schemas.microsoft.com/office/drawing/2016/SVG/main" r:embed="rId32"/>
                  </a:ext>
                </a:extLst>
              </a:blip>
              <a:stretch>
                <a:fillRect l="0" t="-669" r="0" b="-669"/>
              </a:stretch>
            </a:blipFill>
          </p:spPr>
        </p:sp>
        <p:sp>
          <p:nvSpPr>
            <p:cNvPr name="Freeform 41" id="41"/>
            <p:cNvSpPr/>
            <p:nvPr/>
          </p:nvSpPr>
          <p:spPr>
            <a:xfrm flipH="false" flipV="false" rot="0">
              <a:off x="6406341" y="948337"/>
              <a:ext cx="5387563" cy="1886525"/>
            </a:xfrm>
            <a:custGeom>
              <a:avLst/>
              <a:gdLst/>
              <a:ahLst/>
              <a:cxnLst/>
              <a:rect r="r" b="b" t="t" l="l"/>
              <a:pathLst>
                <a:path h="1886525" w="5387563">
                  <a:moveTo>
                    <a:pt x="0" y="0"/>
                  </a:moveTo>
                  <a:lnTo>
                    <a:pt x="5387563" y="0"/>
                  </a:lnTo>
                  <a:lnTo>
                    <a:pt x="5387563" y="1886525"/>
                  </a:lnTo>
                  <a:lnTo>
                    <a:pt x="0" y="1886525"/>
                  </a:lnTo>
                  <a:lnTo>
                    <a:pt x="0" y="0"/>
                  </a:lnTo>
                  <a:close/>
                </a:path>
              </a:pathLst>
            </a:custGeom>
            <a:blipFill>
              <a:blip r:embed="rId33">
                <a:extLst>
                  <a:ext uri="{96DAC541-7B7A-43D3-8B79-37D633B846F1}">
                    <asvg:svgBlip xmlns:asvg="http://schemas.microsoft.com/office/drawing/2016/SVG/main" r:embed="rId34"/>
                  </a:ext>
                </a:extLst>
              </a:blip>
              <a:stretch>
                <a:fillRect l="0" t="0" r="0" b="0"/>
              </a:stretch>
            </a:blipFill>
          </p:spPr>
        </p:sp>
        <p:sp>
          <p:nvSpPr>
            <p:cNvPr name="TextBox 42" id="42"/>
            <p:cNvSpPr txBox="true"/>
            <p:nvPr/>
          </p:nvSpPr>
          <p:spPr>
            <a:xfrm rot="0">
              <a:off x="6617051" y="1276034"/>
              <a:ext cx="4966142" cy="330605"/>
            </a:xfrm>
            <a:prstGeom prst="rect">
              <a:avLst/>
            </a:prstGeom>
          </p:spPr>
          <p:txBody>
            <a:bodyPr anchor="t" rtlCol="false" tIns="0" lIns="0" bIns="0" rIns="0">
              <a:spAutoFit/>
            </a:bodyPr>
            <a:lstStyle/>
            <a:p>
              <a:pPr algn="l">
                <a:lnSpc>
                  <a:spcPts val="1897"/>
                </a:lnSpc>
              </a:pPr>
              <a:r>
                <a:rPr lang="en-US" b="true" sz="1355" spc="134">
                  <a:solidFill>
                    <a:srgbClr val="000000"/>
                  </a:solidFill>
                  <a:latin typeface="Arimo Bold"/>
                  <a:ea typeface="Arimo Bold"/>
                  <a:cs typeface="Arimo Bold"/>
                  <a:sym typeface="Arimo Bold"/>
                </a:rPr>
                <a:t>NIFLA VS JAMES (NEW YORK)</a:t>
              </a:r>
            </a:p>
          </p:txBody>
        </p:sp>
        <p:sp>
          <p:nvSpPr>
            <p:cNvPr name="TextBox 43" id="43"/>
            <p:cNvSpPr txBox="true"/>
            <p:nvPr/>
          </p:nvSpPr>
          <p:spPr>
            <a:xfrm rot="0">
              <a:off x="6617051" y="1646486"/>
              <a:ext cx="4966142" cy="907935"/>
            </a:xfrm>
            <a:prstGeom prst="rect">
              <a:avLst/>
            </a:prstGeom>
          </p:spPr>
          <p:txBody>
            <a:bodyPr anchor="t" rtlCol="false" tIns="0" lIns="0" bIns="0" rIns="0">
              <a:spAutoFit/>
            </a:bodyPr>
            <a:lstStyle/>
            <a:p>
              <a:pPr algn="l">
                <a:lnSpc>
                  <a:spcPts val="1772"/>
                </a:lnSpc>
              </a:pPr>
              <a:r>
                <a:rPr lang="en-US" sz="1129" spc="47">
                  <a:solidFill>
                    <a:srgbClr val="545454"/>
                  </a:solidFill>
                  <a:latin typeface="Times New Roman"/>
                  <a:ea typeface="Times New Roman"/>
                  <a:cs typeface="Times New Roman"/>
                  <a:sym typeface="Times New Roman"/>
                </a:rPr>
                <a:t>The New York AG sued pro-life centers under business fraud laws for talking about the Abortion Pill Reversal.</a:t>
              </a:r>
            </a:p>
            <a:p>
              <a:pPr algn="l">
                <a:lnSpc>
                  <a:spcPts val="1772"/>
                </a:lnSpc>
              </a:pPr>
            </a:p>
          </p:txBody>
        </p:sp>
        <p:sp>
          <p:nvSpPr>
            <p:cNvPr name="Freeform 44" id="44"/>
            <p:cNvSpPr/>
            <p:nvPr/>
          </p:nvSpPr>
          <p:spPr>
            <a:xfrm flipH="false" flipV="false" rot="0">
              <a:off x="6754422" y="301476"/>
              <a:ext cx="5020211" cy="629308"/>
            </a:xfrm>
            <a:custGeom>
              <a:avLst/>
              <a:gdLst/>
              <a:ahLst/>
              <a:cxnLst/>
              <a:rect r="r" b="b" t="t" l="l"/>
              <a:pathLst>
                <a:path h="629308" w="5020211">
                  <a:moveTo>
                    <a:pt x="0" y="0"/>
                  </a:moveTo>
                  <a:lnTo>
                    <a:pt x="5020211" y="0"/>
                  </a:lnTo>
                  <a:lnTo>
                    <a:pt x="5020211" y="629308"/>
                  </a:lnTo>
                  <a:lnTo>
                    <a:pt x="0" y="6293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5" id="45"/>
            <p:cNvSpPr txBox="true"/>
            <p:nvPr/>
          </p:nvSpPr>
          <p:spPr>
            <a:xfrm rot="0">
              <a:off x="7449265" y="461526"/>
              <a:ext cx="4325367" cy="330605"/>
            </a:xfrm>
            <a:prstGeom prst="rect">
              <a:avLst/>
            </a:prstGeom>
          </p:spPr>
          <p:txBody>
            <a:bodyPr anchor="t" rtlCol="false" tIns="0" lIns="0" bIns="0" rIns="0">
              <a:spAutoFit/>
            </a:bodyPr>
            <a:lstStyle/>
            <a:p>
              <a:pPr algn="l">
                <a:lnSpc>
                  <a:spcPts val="1897"/>
                </a:lnSpc>
              </a:pPr>
              <a:r>
                <a:rPr lang="en-US" sz="1355" i="true" spc="101">
                  <a:solidFill>
                    <a:srgbClr val="FFFFFF"/>
                  </a:solidFill>
                  <a:latin typeface="Arimo Italics"/>
                  <a:ea typeface="Arimo Italics"/>
                  <a:cs typeface="Arimo Italics"/>
                  <a:sym typeface="Arimo Italics"/>
                </a:rPr>
                <a:t>Misleading</a:t>
              </a:r>
            </a:p>
          </p:txBody>
        </p:sp>
        <p:sp>
          <p:nvSpPr>
            <p:cNvPr name="Freeform 46" id="46"/>
            <p:cNvSpPr/>
            <p:nvPr/>
          </p:nvSpPr>
          <p:spPr>
            <a:xfrm flipH="false" flipV="false" rot="616993">
              <a:off x="10644626" y="148537"/>
              <a:ext cx="834753" cy="1500373"/>
            </a:xfrm>
            <a:custGeom>
              <a:avLst/>
              <a:gdLst/>
              <a:ahLst/>
              <a:cxnLst/>
              <a:rect r="r" b="b" t="t" l="l"/>
              <a:pathLst>
                <a:path h="1500373" w="834753">
                  <a:moveTo>
                    <a:pt x="0" y="0"/>
                  </a:moveTo>
                  <a:lnTo>
                    <a:pt x="834754" y="0"/>
                  </a:lnTo>
                  <a:lnTo>
                    <a:pt x="834754" y="1500373"/>
                  </a:lnTo>
                  <a:lnTo>
                    <a:pt x="0" y="1500373"/>
                  </a:lnTo>
                  <a:lnTo>
                    <a:pt x="0" y="0"/>
                  </a:lnTo>
                  <a:close/>
                </a:path>
              </a:pathLst>
            </a:custGeom>
            <a:blipFill>
              <a:blip r:embed="rId35">
                <a:extLst>
                  <a:ext uri="{96DAC541-7B7A-43D3-8B79-37D633B846F1}">
                    <asvg:svgBlip xmlns:asvg="http://schemas.microsoft.com/office/drawing/2016/SVG/main" r:embed="rId36"/>
                  </a:ext>
                </a:extLst>
              </a:blip>
              <a:stretch>
                <a:fillRect l="-61" t="0" r="-61" b="0"/>
              </a:stretch>
            </a:blipFill>
          </p:spPr>
        </p:sp>
        <p:sp>
          <p:nvSpPr>
            <p:cNvPr name="TextBox 47" id="47"/>
            <p:cNvSpPr txBox="true"/>
            <p:nvPr/>
          </p:nvSpPr>
          <p:spPr>
            <a:xfrm rot="638901">
              <a:off x="10758372" y="836953"/>
              <a:ext cx="521021" cy="337243"/>
            </a:xfrm>
            <a:prstGeom prst="rect">
              <a:avLst/>
            </a:prstGeom>
          </p:spPr>
          <p:txBody>
            <a:bodyPr anchor="t" rtlCol="false" tIns="0" lIns="0" bIns="0" rIns="0">
              <a:spAutoFit/>
            </a:bodyPr>
            <a:lstStyle/>
            <a:p>
              <a:pPr algn="ctr">
                <a:lnSpc>
                  <a:spcPts val="623"/>
                </a:lnSpc>
              </a:pPr>
              <a:r>
                <a:rPr lang="en-US" sz="445" spc="43">
                  <a:solidFill>
                    <a:srgbClr val="000000"/>
                  </a:solidFill>
                  <a:latin typeface="Handyman"/>
                  <a:ea typeface="Handyman"/>
                  <a:cs typeface="Handyman"/>
                  <a:sym typeface="Handyman"/>
                </a:rPr>
                <a:t>ABORTION</a:t>
              </a:r>
            </a:p>
            <a:p>
              <a:pPr algn="ctr">
                <a:lnSpc>
                  <a:spcPts val="623"/>
                </a:lnSpc>
              </a:pPr>
              <a:r>
                <a:rPr lang="en-US" sz="445" spc="43">
                  <a:solidFill>
                    <a:srgbClr val="000000"/>
                  </a:solidFill>
                  <a:latin typeface="Handyman"/>
                  <a:ea typeface="Handyman"/>
                  <a:cs typeface="Handyman"/>
                  <a:sym typeface="Handyman"/>
                </a:rPr>
                <a:t>PILL</a:t>
              </a:r>
            </a:p>
            <a:p>
              <a:pPr algn="ctr">
                <a:lnSpc>
                  <a:spcPts val="623"/>
                </a:lnSpc>
              </a:pPr>
              <a:r>
                <a:rPr lang="en-US" sz="445" spc="43">
                  <a:solidFill>
                    <a:srgbClr val="000000"/>
                  </a:solidFill>
                  <a:latin typeface="Handyman"/>
                  <a:ea typeface="Handyman"/>
                  <a:cs typeface="Handyman"/>
                  <a:sym typeface="Handyman"/>
                </a:rPr>
                <a:t>REVERSAL</a:t>
              </a:r>
            </a:p>
          </p:txBody>
        </p:sp>
        <p:sp>
          <p:nvSpPr>
            <p:cNvPr name="Freeform 48" id="48"/>
            <p:cNvSpPr/>
            <p:nvPr/>
          </p:nvSpPr>
          <p:spPr>
            <a:xfrm flipH="false" flipV="false" rot="1823329">
              <a:off x="6325195" y="176981"/>
              <a:ext cx="960605" cy="960605"/>
            </a:xfrm>
            <a:custGeom>
              <a:avLst/>
              <a:gdLst/>
              <a:ahLst/>
              <a:cxnLst/>
              <a:rect r="r" b="b" t="t" l="l"/>
              <a:pathLst>
                <a:path h="960605" w="960605">
                  <a:moveTo>
                    <a:pt x="0" y="0"/>
                  </a:moveTo>
                  <a:lnTo>
                    <a:pt x="960605" y="0"/>
                  </a:lnTo>
                  <a:lnTo>
                    <a:pt x="960605" y="960605"/>
                  </a:lnTo>
                  <a:lnTo>
                    <a:pt x="0" y="96060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49" id="49"/>
            <p:cNvSpPr/>
            <p:nvPr/>
          </p:nvSpPr>
          <p:spPr>
            <a:xfrm flipH="false" flipV="false" rot="-483748">
              <a:off x="6537255" y="462433"/>
              <a:ext cx="536484" cy="410411"/>
            </a:xfrm>
            <a:custGeom>
              <a:avLst/>
              <a:gdLst/>
              <a:ahLst/>
              <a:cxnLst/>
              <a:rect r="r" b="b" t="t" l="l"/>
              <a:pathLst>
                <a:path h="410411" w="536484">
                  <a:moveTo>
                    <a:pt x="0" y="0"/>
                  </a:moveTo>
                  <a:lnTo>
                    <a:pt x="536484" y="0"/>
                  </a:lnTo>
                  <a:lnTo>
                    <a:pt x="536484" y="410411"/>
                  </a:lnTo>
                  <a:lnTo>
                    <a:pt x="0" y="410411"/>
                  </a:lnTo>
                  <a:lnTo>
                    <a:pt x="0" y="0"/>
                  </a:lnTo>
                  <a:close/>
                </a:path>
              </a:pathLst>
            </a:custGeom>
            <a:blipFill>
              <a:blip r:embed="rId37">
                <a:extLst>
                  <a:ext uri="{96DAC541-7B7A-43D3-8B79-37D633B846F1}">
                    <asvg:svgBlip xmlns:asvg="http://schemas.microsoft.com/office/drawing/2016/SVG/main" r:embed="rId38"/>
                  </a:ext>
                </a:extLst>
              </a:blip>
              <a:stretch>
                <a:fillRect l="0" t="-561" r="0" b="-561"/>
              </a:stretch>
            </a:blipFill>
          </p:spPr>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25268" y="1654818"/>
            <a:ext cx="11604136" cy="455219"/>
            <a:chOff x="0" y="0"/>
            <a:chExt cx="15472182" cy="606959"/>
          </a:xfrm>
        </p:grpSpPr>
        <p:grpSp>
          <p:nvGrpSpPr>
            <p:cNvPr name="Group 3" id="3"/>
            <p:cNvGrpSpPr/>
            <p:nvPr/>
          </p:nvGrpSpPr>
          <p:grpSpPr>
            <a:xfrm rot="0">
              <a:off x="0" y="0"/>
              <a:ext cx="15472182" cy="606959"/>
              <a:chOff x="0" y="0"/>
              <a:chExt cx="5620263" cy="220478"/>
            </a:xfrm>
          </p:grpSpPr>
          <p:sp>
            <p:nvSpPr>
              <p:cNvPr name="Freeform 4" id="4"/>
              <p:cNvSpPr/>
              <p:nvPr/>
            </p:nvSpPr>
            <p:spPr>
              <a:xfrm flipH="false" flipV="false" rot="0">
                <a:off x="0" y="0"/>
                <a:ext cx="5620263" cy="220478"/>
              </a:xfrm>
              <a:custGeom>
                <a:avLst/>
                <a:gdLst/>
                <a:ahLst/>
                <a:cxnLst/>
                <a:rect r="r" b="b" t="t" l="l"/>
                <a:pathLst>
                  <a:path h="220478" w="5620263">
                    <a:moveTo>
                      <a:pt x="0" y="0"/>
                    </a:moveTo>
                    <a:lnTo>
                      <a:pt x="5620263" y="0"/>
                    </a:lnTo>
                    <a:lnTo>
                      <a:pt x="5620263" y="220478"/>
                    </a:lnTo>
                    <a:lnTo>
                      <a:pt x="0" y="220478"/>
                    </a:lnTo>
                    <a:close/>
                  </a:path>
                </a:pathLst>
              </a:custGeom>
              <a:solidFill>
                <a:srgbClr val="415E74"/>
              </a:solidFill>
            </p:spPr>
          </p:sp>
          <p:sp>
            <p:nvSpPr>
              <p:cNvPr name="TextBox 5" id="5"/>
              <p:cNvSpPr txBox="true"/>
              <p:nvPr/>
            </p:nvSpPr>
            <p:spPr>
              <a:xfrm>
                <a:off x="0" y="-9525"/>
                <a:ext cx="5620263" cy="230003"/>
              </a:xfrm>
              <a:prstGeom prst="rect">
                <a:avLst/>
              </a:prstGeom>
            </p:spPr>
            <p:txBody>
              <a:bodyPr anchor="ctr" rtlCol="false" tIns="68553" lIns="68553" bIns="68553" rIns="68553"/>
              <a:lstStyle/>
              <a:p>
                <a:pPr algn="ctr">
                  <a:lnSpc>
                    <a:spcPts val="821"/>
                  </a:lnSpc>
                </a:pPr>
              </a:p>
            </p:txBody>
          </p:sp>
        </p:grpSp>
        <p:sp>
          <p:nvSpPr>
            <p:cNvPr name="TextBox 6" id="6"/>
            <p:cNvSpPr txBox="true"/>
            <p:nvPr/>
          </p:nvSpPr>
          <p:spPr>
            <a:xfrm rot="0">
              <a:off x="2057788" y="77680"/>
              <a:ext cx="11352953" cy="413500"/>
            </a:xfrm>
            <a:prstGeom prst="rect">
              <a:avLst/>
            </a:prstGeom>
          </p:spPr>
          <p:txBody>
            <a:bodyPr anchor="t" rtlCol="false" tIns="0" lIns="0" bIns="0" rIns="0">
              <a:spAutoFit/>
            </a:bodyPr>
            <a:lstStyle/>
            <a:p>
              <a:pPr algn="ctr">
                <a:lnSpc>
                  <a:spcPts val="2619"/>
                </a:lnSpc>
                <a:spcBef>
                  <a:spcPct val="0"/>
                </a:spcBef>
              </a:pPr>
              <a:r>
                <a:rPr lang="en-US" b="true" sz="1871" spc="299">
                  <a:solidFill>
                    <a:srgbClr val="FFFFFF"/>
                  </a:solidFill>
                  <a:latin typeface="Brandon Grotesque Bold"/>
                  <a:ea typeface="Brandon Grotesque Bold"/>
                  <a:cs typeface="Brandon Grotesque Bold"/>
                  <a:sym typeface="Brandon Grotesque Bold"/>
                </a:rPr>
                <a:t>TIMELINE</a:t>
              </a:r>
            </a:p>
          </p:txBody>
        </p:sp>
        <p:sp>
          <p:nvSpPr>
            <p:cNvPr name="TextBox 7" id="7"/>
            <p:cNvSpPr txBox="true"/>
            <p:nvPr/>
          </p:nvSpPr>
          <p:spPr>
            <a:xfrm rot="0">
              <a:off x="2153906" y="77680"/>
              <a:ext cx="11160778" cy="413500"/>
            </a:xfrm>
            <a:prstGeom prst="rect">
              <a:avLst/>
            </a:prstGeom>
          </p:spPr>
          <p:txBody>
            <a:bodyPr anchor="t" rtlCol="false" tIns="0" lIns="0" bIns="0" rIns="0">
              <a:spAutoFit/>
            </a:bodyPr>
            <a:lstStyle/>
            <a:p>
              <a:pPr algn="ctr">
                <a:lnSpc>
                  <a:spcPts val="2619"/>
                </a:lnSpc>
                <a:spcBef>
                  <a:spcPct val="0"/>
                </a:spcBef>
              </a:pPr>
              <a:r>
                <a:rPr lang="en-US" b="true" sz="1871" spc="299">
                  <a:solidFill>
                    <a:srgbClr val="FFFFFF"/>
                  </a:solidFill>
                  <a:latin typeface="Brandon Grotesque Bold"/>
                  <a:ea typeface="Brandon Grotesque Bold"/>
                  <a:cs typeface="Brandon Grotesque Bold"/>
                  <a:sym typeface="Brandon Grotesque Bold"/>
                </a:rPr>
                <a:t>TIMELINE</a:t>
              </a:r>
            </a:p>
          </p:txBody>
        </p:sp>
      </p:grpSp>
      <p:grpSp>
        <p:nvGrpSpPr>
          <p:cNvPr name="Group 8" id="8"/>
          <p:cNvGrpSpPr/>
          <p:nvPr/>
        </p:nvGrpSpPr>
        <p:grpSpPr>
          <a:xfrm rot="0">
            <a:off x="5030273" y="2168815"/>
            <a:ext cx="2092292" cy="2654998"/>
            <a:chOff x="0" y="0"/>
            <a:chExt cx="2789722" cy="3539998"/>
          </a:xfrm>
        </p:grpSpPr>
        <p:sp>
          <p:nvSpPr>
            <p:cNvPr name="AutoShape 9" id="9"/>
            <p:cNvSpPr/>
            <p:nvPr/>
          </p:nvSpPr>
          <p:spPr>
            <a:xfrm>
              <a:off x="1372747" y="0"/>
              <a:ext cx="0" cy="459447"/>
            </a:xfrm>
            <a:prstGeom prst="line">
              <a:avLst/>
            </a:prstGeom>
            <a:ln cap="flat" w="25400">
              <a:solidFill>
                <a:srgbClr val="000000"/>
              </a:solidFill>
              <a:prstDash val="solid"/>
              <a:headEnd type="none" len="sm" w="sm"/>
              <a:tailEnd type="none" len="sm" w="sm"/>
            </a:ln>
          </p:spPr>
        </p:sp>
        <p:grpSp>
          <p:nvGrpSpPr>
            <p:cNvPr name="Group 10" id="10"/>
            <p:cNvGrpSpPr/>
            <p:nvPr/>
          </p:nvGrpSpPr>
          <p:grpSpPr>
            <a:xfrm rot="-5400000">
              <a:off x="1346361" y="-701125"/>
              <a:ext cx="52772" cy="2745493"/>
              <a:chOff x="0" y="0"/>
              <a:chExt cx="25517" cy="1327545"/>
            </a:xfrm>
          </p:grpSpPr>
          <p:sp>
            <p:nvSpPr>
              <p:cNvPr name="Freeform 11" id="11"/>
              <p:cNvSpPr/>
              <p:nvPr/>
            </p:nvSpPr>
            <p:spPr>
              <a:xfrm flipH="false" flipV="false" rot="0">
                <a:off x="0" y="0"/>
                <a:ext cx="25517" cy="1327545"/>
              </a:xfrm>
              <a:custGeom>
                <a:avLst/>
                <a:gdLst/>
                <a:ahLst/>
                <a:cxnLst/>
                <a:rect r="r" b="b" t="t" l="l"/>
                <a:pathLst>
                  <a:path h="1327545" w="25517">
                    <a:moveTo>
                      <a:pt x="0" y="0"/>
                    </a:moveTo>
                    <a:lnTo>
                      <a:pt x="25517" y="0"/>
                    </a:lnTo>
                    <a:lnTo>
                      <a:pt x="25517" y="1327545"/>
                    </a:lnTo>
                    <a:lnTo>
                      <a:pt x="0" y="1327545"/>
                    </a:lnTo>
                    <a:close/>
                  </a:path>
                </a:pathLst>
              </a:custGeom>
              <a:solidFill>
                <a:srgbClr val="415E74"/>
              </a:solidFill>
            </p:spPr>
          </p:sp>
          <p:sp>
            <p:nvSpPr>
              <p:cNvPr name="TextBox 12" id="12"/>
              <p:cNvSpPr txBox="true"/>
              <p:nvPr/>
            </p:nvSpPr>
            <p:spPr>
              <a:xfrm>
                <a:off x="0" y="-9525"/>
                <a:ext cx="25517" cy="1337070"/>
              </a:xfrm>
              <a:prstGeom prst="rect">
                <a:avLst/>
              </a:prstGeom>
            </p:spPr>
            <p:txBody>
              <a:bodyPr anchor="ctr" rtlCol="false" tIns="27467" lIns="27467" bIns="27467" rIns="27467"/>
              <a:lstStyle/>
              <a:p>
                <a:pPr algn="ctr">
                  <a:lnSpc>
                    <a:spcPts val="821"/>
                  </a:lnSpc>
                </a:pPr>
              </a:p>
            </p:txBody>
          </p:sp>
        </p:grpSp>
        <p:sp>
          <p:nvSpPr>
            <p:cNvPr name="TextBox 13" id="13"/>
            <p:cNvSpPr txBox="true"/>
            <p:nvPr/>
          </p:nvSpPr>
          <p:spPr>
            <a:xfrm rot="0">
              <a:off x="44229" y="2044423"/>
              <a:ext cx="2745493" cy="1495574"/>
            </a:xfrm>
            <a:prstGeom prst="rect">
              <a:avLst/>
            </a:prstGeom>
          </p:spPr>
          <p:txBody>
            <a:bodyPr anchor="t" rtlCol="false" tIns="0" lIns="0" bIns="0" rIns="0">
              <a:spAutoFit/>
            </a:bodyPr>
            <a:lstStyle/>
            <a:p>
              <a:pPr algn="l">
                <a:lnSpc>
                  <a:spcPts val="1483"/>
                </a:lnSpc>
              </a:pPr>
              <a:r>
                <a:rPr lang="en-US" sz="915" spc="54">
                  <a:solidFill>
                    <a:srgbClr val="000000"/>
                  </a:solidFill>
                  <a:latin typeface="Times New Roman"/>
                  <a:ea typeface="Times New Roman"/>
                  <a:cs typeface="Times New Roman"/>
                  <a:sym typeface="Times New Roman"/>
                </a:rPr>
                <a:t>• The amendment is introduced </a:t>
              </a:r>
            </a:p>
            <a:p>
              <a:pPr algn="l">
                <a:lnSpc>
                  <a:spcPts val="1483"/>
                </a:lnSpc>
              </a:pPr>
              <a:r>
                <a:rPr lang="en-US" sz="915" spc="54">
                  <a:solidFill>
                    <a:srgbClr val="FFFFFF"/>
                  </a:solidFill>
                  <a:latin typeface="Times New Roman"/>
                  <a:ea typeface="Times New Roman"/>
                  <a:cs typeface="Times New Roman"/>
                  <a:sym typeface="Times New Roman"/>
                </a:rPr>
                <a:t>• </a:t>
              </a:r>
              <a:r>
                <a:rPr lang="en-US" sz="915" spc="54">
                  <a:solidFill>
                    <a:srgbClr val="000000"/>
                  </a:solidFill>
                  <a:latin typeface="Times New Roman"/>
                  <a:ea typeface="Times New Roman"/>
                  <a:cs typeface="Times New Roman"/>
                  <a:sym typeface="Times New Roman"/>
                </a:rPr>
                <a:t>again.</a:t>
              </a:r>
            </a:p>
            <a:p>
              <a:pPr algn="l">
                <a:lnSpc>
                  <a:spcPts val="1483"/>
                </a:lnSpc>
              </a:pPr>
              <a:r>
                <a:rPr lang="en-US" sz="915" spc="54">
                  <a:solidFill>
                    <a:srgbClr val="000000"/>
                  </a:solidFill>
                  <a:latin typeface="Times New Roman"/>
                  <a:ea typeface="Times New Roman"/>
                  <a:cs typeface="Times New Roman"/>
                  <a:sym typeface="Times New Roman"/>
                </a:rPr>
                <a:t>• </a:t>
              </a:r>
              <a:r>
                <a:rPr lang="en-US" sz="915" spc="54">
                  <a:solidFill>
                    <a:srgbClr val="000000"/>
                  </a:solidFill>
                  <a:latin typeface="Times New Roman"/>
                  <a:ea typeface="Times New Roman"/>
                  <a:cs typeface="Times New Roman"/>
                  <a:sym typeface="Times New Roman"/>
                </a:rPr>
                <a:t>The language of the amendment </a:t>
              </a:r>
            </a:p>
            <a:p>
              <a:pPr algn="l">
                <a:lnSpc>
                  <a:spcPts val="1483"/>
                </a:lnSpc>
              </a:pPr>
              <a:r>
                <a:rPr lang="en-US" sz="915" spc="54">
                  <a:solidFill>
                    <a:srgbClr val="FFFFFF"/>
                  </a:solidFill>
                  <a:latin typeface="Times New Roman"/>
                  <a:ea typeface="Times New Roman"/>
                  <a:cs typeface="Times New Roman"/>
                  <a:sym typeface="Times New Roman"/>
                </a:rPr>
                <a:t>•</a:t>
              </a:r>
              <a:r>
                <a:rPr lang="en-US" sz="915" spc="54">
                  <a:solidFill>
                    <a:srgbClr val="000000"/>
                  </a:solidFill>
                  <a:latin typeface="Times New Roman"/>
                  <a:ea typeface="Times New Roman"/>
                  <a:cs typeface="Times New Roman"/>
                  <a:sym typeface="Times New Roman"/>
                </a:rPr>
                <a:t> </a:t>
              </a:r>
              <a:r>
                <a:rPr lang="en-US" sz="915" spc="54">
                  <a:solidFill>
                    <a:srgbClr val="000000"/>
                  </a:solidFill>
                  <a:latin typeface="Times New Roman"/>
                  <a:ea typeface="Times New Roman"/>
                  <a:cs typeface="Times New Roman"/>
                  <a:sym typeface="Times New Roman"/>
                </a:rPr>
                <a:t>cannot be altered.</a:t>
              </a:r>
            </a:p>
            <a:p>
              <a:pPr algn="l">
                <a:lnSpc>
                  <a:spcPts val="1483"/>
                </a:lnSpc>
              </a:pPr>
              <a:r>
                <a:rPr lang="en-US" sz="915" spc="54">
                  <a:solidFill>
                    <a:srgbClr val="000000"/>
                  </a:solidFill>
                  <a:latin typeface="Times New Roman"/>
                  <a:ea typeface="Times New Roman"/>
                  <a:cs typeface="Times New Roman"/>
                  <a:sym typeface="Times New Roman"/>
                </a:rPr>
                <a:t>• </a:t>
              </a:r>
              <a:r>
                <a:rPr lang="en-US" sz="915" spc="54">
                  <a:solidFill>
                    <a:srgbClr val="000000"/>
                  </a:solidFill>
                  <a:latin typeface="Times New Roman"/>
                  <a:ea typeface="Times New Roman"/>
                  <a:cs typeface="Times New Roman"/>
                  <a:sym typeface="Times New Roman"/>
                </a:rPr>
                <a:t>The amendment must pass both </a:t>
              </a:r>
            </a:p>
            <a:p>
              <a:pPr algn="l">
                <a:lnSpc>
                  <a:spcPts val="1483"/>
                </a:lnSpc>
              </a:pPr>
              <a:r>
                <a:rPr lang="en-US" sz="915" spc="54">
                  <a:solidFill>
                    <a:srgbClr val="FFFFFF"/>
                  </a:solidFill>
                  <a:latin typeface="Times New Roman"/>
                  <a:ea typeface="Times New Roman"/>
                  <a:cs typeface="Times New Roman"/>
                  <a:sym typeface="Times New Roman"/>
                </a:rPr>
                <a:t>• </a:t>
              </a:r>
              <a:r>
                <a:rPr lang="en-US" sz="915" spc="54">
                  <a:solidFill>
                    <a:srgbClr val="000000"/>
                  </a:solidFill>
                  <a:latin typeface="Times New Roman"/>
                  <a:ea typeface="Times New Roman"/>
                  <a:cs typeface="Times New Roman"/>
                  <a:sym typeface="Times New Roman"/>
                </a:rPr>
                <a:t>chambers.</a:t>
              </a:r>
            </a:p>
          </p:txBody>
        </p:sp>
        <p:sp>
          <p:nvSpPr>
            <p:cNvPr name="TextBox 14" id="14"/>
            <p:cNvSpPr txBox="true"/>
            <p:nvPr/>
          </p:nvSpPr>
          <p:spPr>
            <a:xfrm rot="0">
              <a:off x="44229" y="1185715"/>
              <a:ext cx="2745493" cy="732978"/>
            </a:xfrm>
            <a:prstGeom prst="rect">
              <a:avLst/>
            </a:prstGeom>
          </p:spPr>
          <p:txBody>
            <a:bodyPr anchor="t" rtlCol="false" tIns="0" lIns="0" bIns="0" rIns="0">
              <a:spAutoFit/>
            </a:bodyPr>
            <a:lstStyle/>
            <a:p>
              <a:pPr algn="ctr">
                <a:lnSpc>
                  <a:spcPts val="2240"/>
                </a:lnSpc>
              </a:pPr>
              <a:r>
                <a:rPr lang="en-US" b="true" sz="1600" spc="240">
                  <a:solidFill>
                    <a:srgbClr val="A9403B"/>
                  </a:solidFill>
                  <a:latin typeface="Brandon Grotesque Bold"/>
                  <a:ea typeface="Brandon Grotesque Bold"/>
                  <a:cs typeface="Brandon Grotesque Bold"/>
                  <a:sym typeface="Brandon Grotesque Bold"/>
                </a:rPr>
                <a:t>SECOND</a:t>
              </a:r>
            </a:p>
            <a:p>
              <a:pPr algn="ctr">
                <a:lnSpc>
                  <a:spcPts val="2240"/>
                </a:lnSpc>
                <a:spcBef>
                  <a:spcPct val="0"/>
                </a:spcBef>
              </a:pPr>
              <a:r>
                <a:rPr lang="en-US" b="true" sz="1600" spc="240">
                  <a:solidFill>
                    <a:srgbClr val="A9403B"/>
                  </a:solidFill>
                  <a:latin typeface="Brandon Grotesque Bold"/>
                  <a:ea typeface="Brandon Grotesque Bold"/>
                  <a:cs typeface="Brandon Grotesque Bold"/>
                  <a:sym typeface="Brandon Grotesque Bold"/>
                </a:rPr>
                <a:t>SESSION:</a:t>
              </a:r>
              <a:r>
                <a:rPr lang="en-US" sz="1600" spc="240">
                  <a:solidFill>
                    <a:srgbClr val="A9403B"/>
                  </a:solidFill>
                  <a:latin typeface="Brandon Grotesque"/>
                  <a:ea typeface="Brandon Grotesque"/>
                  <a:cs typeface="Brandon Grotesque"/>
                  <a:sym typeface="Brandon Grotesque"/>
                </a:rPr>
                <a:t> 2026</a:t>
              </a:r>
            </a:p>
          </p:txBody>
        </p:sp>
        <p:sp>
          <p:nvSpPr>
            <p:cNvPr name="TextBox 15" id="15"/>
            <p:cNvSpPr txBox="true"/>
            <p:nvPr/>
          </p:nvSpPr>
          <p:spPr>
            <a:xfrm rot="0">
              <a:off x="279056" y="861838"/>
              <a:ext cx="2275840" cy="209780"/>
            </a:xfrm>
            <a:prstGeom prst="rect">
              <a:avLst/>
            </a:prstGeom>
          </p:spPr>
          <p:txBody>
            <a:bodyPr anchor="t" rtlCol="false" tIns="0" lIns="0" bIns="0" rIns="0">
              <a:spAutoFit/>
            </a:bodyPr>
            <a:lstStyle/>
            <a:p>
              <a:pPr algn="ctr">
                <a:lnSpc>
                  <a:spcPts val="1356"/>
                </a:lnSpc>
                <a:spcBef>
                  <a:spcPct val="0"/>
                </a:spcBef>
              </a:pPr>
              <a:r>
                <a:rPr lang="en-US" sz="968" spc="145">
                  <a:solidFill>
                    <a:srgbClr val="A9403B"/>
                  </a:solidFill>
                  <a:latin typeface="Brandon Grotesque"/>
                  <a:ea typeface="Brandon Grotesque"/>
                  <a:cs typeface="Brandon Grotesque"/>
                  <a:sym typeface="Brandon Grotesque"/>
                </a:rPr>
                <a:t>STEP 03</a:t>
              </a:r>
            </a:p>
          </p:txBody>
        </p:sp>
      </p:grpSp>
      <p:grpSp>
        <p:nvGrpSpPr>
          <p:cNvPr name="Group 16" id="16"/>
          <p:cNvGrpSpPr/>
          <p:nvPr/>
        </p:nvGrpSpPr>
        <p:grpSpPr>
          <a:xfrm rot="0">
            <a:off x="7397938" y="2168815"/>
            <a:ext cx="2092292" cy="4007487"/>
            <a:chOff x="0" y="0"/>
            <a:chExt cx="2789722" cy="5343316"/>
          </a:xfrm>
        </p:grpSpPr>
        <p:sp>
          <p:nvSpPr>
            <p:cNvPr name="AutoShape 17" id="17"/>
            <p:cNvSpPr/>
            <p:nvPr/>
          </p:nvSpPr>
          <p:spPr>
            <a:xfrm>
              <a:off x="1386293" y="0"/>
              <a:ext cx="0" cy="2863983"/>
            </a:xfrm>
            <a:prstGeom prst="line">
              <a:avLst/>
            </a:prstGeom>
            <a:ln cap="flat" w="25400">
              <a:solidFill>
                <a:srgbClr val="000000"/>
              </a:solidFill>
              <a:prstDash val="solid"/>
              <a:headEnd type="none" len="sm" w="sm"/>
              <a:tailEnd type="none" len="sm" w="sm"/>
            </a:ln>
          </p:spPr>
        </p:sp>
        <p:grpSp>
          <p:nvGrpSpPr>
            <p:cNvPr name="Group 18" id="18"/>
            <p:cNvGrpSpPr/>
            <p:nvPr/>
          </p:nvGrpSpPr>
          <p:grpSpPr>
            <a:xfrm rot="-5400000">
              <a:off x="1346361" y="1703411"/>
              <a:ext cx="52772" cy="2745493"/>
              <a:chOff x="0" y="0"/>
              <a:chExt cx="25517" cy="1327545"/>
            </a:xfrm>
          </p:grpSpPr>
          <p:sp>
            <p:nvSpPr>
              <p:cNvPr name="Freeform 19" id="19"/>
              <p:cNvSpPr/>
              <p:nvPr/>
            </p:nvSpPr>
            <p:spPr>
              <a:xfrm flipH="false" flipV="false" rot="0">
                <a:off x="0" y="0"/>
                <a:ext cx="25517" cy="1327545"/>
              </a:xfrm>
              <a:custGeom>
                <a:avLst/>
                <a:gdLst/>
                <a:ahLst/>
                <a:cxnLst/>
                <a:rect r="r" b="b" t="t" l="l"/>
                <a:pathLst>
                  <a:path h="1327545" w="25517">
                    <a:moveTo>
                      <a:pt x="0" y="0"/>
                    </a:moveTo>
                    <a:lnTo>
                      <a:pt x="25517" y="0"/>
                    </a:lnTo>
                    <a:lnTo>
                      <a:pt x="25517" y="1327545"/>
                    </a:lnTo>
                    <a:lnTo>
                      <a:pt x="0" y="1327545"/>
                    </a:lnTo>
                    <a:close/>
                  </a:path>
                </a:pathLst>
              </a:custGeom>
              <a:solidFill>
                <a:srgbClr val="415E74"/>
              </a:solidFill>
            </p:spPr>
          </p:sp>
          <p:sp>
            <p:nvSpPr>
              <p:cNvPr name="TextBox 20" id="20"/>
              <p:cNvSpPr txBox="true"/>
              <p:nvPr/>
            </p:nvSpPr>
            <p:spPr>
              <a:xfrm>
                <a:off x="0" y="-9525"/>
                <a:ext cx="25517" cy="1337070"/>
              </a:xfrm>
              <a:prstGeom prst="rect">
                <a:avLst/>
              </a:prstGeom>
            </p:spPr>
            <p:txBody>
              <a:bodyPr anchor="ctr" rtlCol="false" tIns="27467" lIns="27467" bIns="27467" rIns="27467"/>
              <a:lstStyle/>
              <a:p>
                <a:pPr algn="ctr">
                  <a:lnSpc>
                    <a:spcPts val="821"/>
                  </a:lnSpc>
                </a:pPr>
              </a:p>
            </p:txBody>
          </p:sp>
        </p:grpSp>
        <p:sp>
          <p:nvSpPr>
            <p:cNvPr name="TextBox 21" id="21"/>
            <p:cNvSpPr txBox="true"/>
            <p:nvPr/>
          </p:nvSpPr>
          <p:spPr>
            <a:xfrm rot="0">
              <a:off x="44229" y="4098331"/>
              <a:ext cx="2745493" cy="1244985"/>
            </a:xfrm>
            <a:prstGeom prst="rect">
              <a:avLst/>
            </a:prstGeom>
          </p:spPr>
          <p:txBody>
            <a:bodyPr anchor="t" rtlCol="false" tIns="0" lIns="0" bIns="0" rIns="0">
              <a:spAutoFit/>
            </a:bodyPr>
            <a:lstStyle/>
            <a:p>
              <a:pPr algn="l">
                <a:lnSpc>
                  <a:spcPts val="1483"/>
                </a:lnSpc>
              </a:pPr>
              <a:r>
                <a:rPr lang="en-US" sz="915" spc="54">
                  <a:solidFill>
                    <a:srgbClr val="000000"/>
                  </a:solidFill>
                  <a:latin typeface="Times New Roman"/>
                  <a:ea typeface="Times New Roman"/>
                  <a:cs typeface="Times New Roman"/>
                  <a:sym typeface="Times New Roman"/>
                </a:rPr>
                <a:t>• The bill as passed twice goes to the </a:t>
              </a:r>
            </a:p>
            <a:p>
              <a:pPr algn="l">
                <a:lnSpc>
                  <a:spcPts val="1483"/>
                </a:lnSpc>
              </a:pPr>
              <a:r>
                <a:rPr lang="en-US" sz="915" spc="54">
                  <a:solidFill>
                    <a:srgbClr val="FFFFFF"/>
                  </a:solidFill>
                  <a:latin typeface="Times New Roman"/>
                  <a:ea typeface="Times New Roman"/>
                  <a:cs typeface="Times New Roman"/>
                  <a:sym typeface="Times New Roman"/>
                </a:rPr>
                <a:t>• </a:t>
              </a:r>
              <a:r>
                <a:rPr lang="en-US" sz="915" spc="54">
                  <a:solidFill>
                    <a:srgbClr val="000000"/>
                  </a:solidFill>
                  <a:latin typeface="Times New Roman"/>
                  <a:ea typeface="Times New Roman"/>
                  <a:cs typeface="Times New Roman"/>
                  <a:sym typeface="Times New Roman"/>
                </a:rPr>
                <a:t>ballot for the people to decide.</a:t>
              </a:r>
            </a:p>
            <a:p>
              <a:pPr algn="l">
                <a:lnSpc>
                  <a:spcPts val="1483"/>
                </a:lnSpc>
              </a:pPr>
              <a:r>
                <a:rPr lang="en-US" sz="915" spc="54">
                  <a:solidFill>
                    <a:srgbClr val="000000"/>
                  </a:solidFill>
                  <a:latin typeface="Times New Roman"/>
                  <a:ea typeface="Times New Roman"/>
                  <a:cs typeface="Times New Roman"/>
                  <a:sym typeface="Times New Roman"/>
                </a:rPr>
                <a:t>• People vote yes/no to add the </a:t>
              </a:r>
            </a:p>
            <a:p>
              <a:pPr algn="l">
                <a:lnSpc>
                  <a:spcPts val="1483"/>
                </a:lnSpc>
              </a:pPr>
              <a:r>
                <a:rPr lang="en-US" sz="915" spc="54">
                  <a:solidFill>
                    <a:srgbClr val="FFFFFF"/>
                  </a:solidFill>
                  <a:latin typeface="Times New Roman"/>
                  <a:ea typeface="Times New Roman"/>
                  <a:cs typeface="Times New Roman"/>
                  <a:sym typeface="Times New Roman"/>
                </a:rPr>
                <a:t>• </a:t>
              </a:r>
              <a:r>
                <a:rPr lang="en-US" sz="915" spc="54">
                  <a:solidFill>
                    <a:srgbClr val="000000"/>
                  </a:solidFill>
                  <a:latin typeface="Times New Roman"/>
                  <a:ea typeface="Times New Roman"/>
                  <a:cs typeface="Times New Roman"/>
                  <a:sym typeface="Times New Roman"/>
                </a:rPr>
                <a:t>language to the state constitution.</a:t>
              </a:r>
            </a:p>
            <a:p>
              <a:pPr algn="l">
                <a:lnSpc>
                  <a:spcPts val="1483"/>
                </a:lnSpc>
              </a:pPr>
            </a:p>
          </p:txBody>
        </p:sp>
        <p:sp>
          <p:nvSpPr>
            <p:cNvPr name="TextBox 22" id="22"/>
            <p:cNvSpPr txBox="true"/>
            <p:nvPr/>
          </p:nvSpPr>
          <p:spPr>
            <a:xfrm rot="0">
              <a:off x="44229" y="3590251"/>
              <a:ext cx="2745493" cy="353683"/>
            </a:xfrm>
            <a:prstGeom prst="rect">
              <a:avLst/>
            </a:prstGeom>
          </p:spPr>
          <p:txBody>
            <a:bodyPr anchor="t" rtlCol="false" tIns="0" lIns="0" bIns="0" rIns="0">
              <a:spAutoFit/>
            </a:bodyPr>
            <a:lstStyle/>
            <a:p>
              <a:pPr algn="ctr">
                <a:lnSpc>
                  <a:spcPts val="2240"/>
                </a:lnSpc>
                <a:spcBef>
                  <a:spcPct val="0"/>
                </a:spcBef>
              </a:pPr>
              <a:r>
                <a:rPr lang="en-US" b="true" sz="1600" spc="240">
                  <a:solidFill>
                    <a:srgbClr val="A9403B"/>
                  </a:solidFill>
                  <a:latin typeface="Brandon Grotesque Bold"/>
                  <a:ea typeface="Brandon Grotesque Bold"/>
                  <a:cs typeface="Brandon Grotesque Bold"/>
                  <a:sym typeface="Brandon Grotesque Bold"/>
                </a:rPr>
                <a:t>BALLOT: </a:t>
              </a:r>
              <a:r>
                <a:rPr lang="en-US" sz="1600" spc="240">
                  <a:solidFill>
                    <a:srgbClr val="A9403B"/>
                  </a:solidFill>
                  <a:latin typeface="Brandon Grotesque"/>
                  <a:ea typeface="Brandon Grotesque"/>
                  <a:cs typeface="Brandon Grotesque"/>
                  <a:sym typeface="Brandon Grotesque"/>
                </a:rPr>
                <a:t>2026</a:t>
              </a:r>
            </a:p>
          </p:txBody>
        </p:sp>
        <p:sp>
          <p:nvSpPr>
            <p:cNvPr name="TextBox 23" id="23"/>
            <p:cNvSpPr txBox="true"/>
            <p:nvPr/>
          </p:nvSpPr>
          <p:spPr>
            <a:xfrm rot="0">
              <a:off x="279056" y="3266374"/>
              <a:ext cx="2275840" cy="209780"/>
            </a:xfrm>
            <a:prstGeom prst="rect">
              <a:avLst/>
            </a:prstGeom>
          </p:spPr>
          <p:txBody>
            <a:bodyPr anchor="t" rtlCol="false" tIns="0" lIns="0" bIns="0" rIns="0">
              <a:spAutoFit/>
            </a:bodyPr>
            <a:lstStyle/>
            <a:p>
              <a:pPr algn="ctr">
                <a:lnSpc>
                  <a:spcPts val="1356"/>
                </a:lnSpc>
                <a:spcBef>
                  <a:spcPct val="0"/>
                </a:spcBef>
              </a:pPr>
              <a:r>
                <a:rPr lang="en-US" sz="968" spc="145">
                  <a:solidFill>
                    <a:srgbClr val="A9403B"/>
                  </a:solidFill>
                  <a:latin typeface="Brandon Grotesque"/>
                  <a:ea typeface="Brandon Grotesque"/>
                  <a:cs typeface="Brandon Grotesque"/>
                  <a:sym typeface="Brandon Grotesque"/>
                </a:rPr>
                <a:t>STEP 04</a:t>
              </a:r>
            </a:p>
          </p:txBody>
        </p:sp>
      </p:grpSp>
      <p:grpSp>
        <p:nvGrpSpPr>
          <p:cNvPr name="Group 24" id="24"/>
          <p:cNvGrpSpPr/>
          <p:nvPr/>
        </p:nvGrpSpPr>
        <p:grpSpPr>
          <a:xfrm rot="0">
            <a:off x="263371" y="2167294"/>
            <a:ext cx="2132501" cy="2467056"/>
            <a:chOff x="0" y="0"/>
            <a:chExt cx="2843335" cy="3289408"/>
          </a:xfrm>
        </p:grpSpPr>
        <p:sp>
          <p:nvSpPr>
            <p:cNvPr name="AutoShape 25" id="25"/>
            <p:cNvSpPr/>
            <p:nvPr/>
          </p:nvSpPr>
          <p:spPr>
            <a:xfrm>
              <a:off x="1484135" y="0"/>
              <a:ext cx="0" cy="459447"/>
            </a:xfrm>
            <a:prstGeom prst="line">
              <a:avLst/>
            </a:prstGeom>
            <a:ln cap="flat" w="25400">
              <a:solidFill>
                <a:srgbClr val="000000"/>
              </a:solidFill>
              <a:prstDash val="solid"/>
              <a:headEnd type="none" len="sm" w="sm"/>
              <a:tailEnd type="none" len="sm" w="sm"/>
            </a:ln>
          </p:spPr>
        </p:sp>
        <p:grpSp>
          <p:nvGrpSpPr>
            <p:cNvPr name="Group 26" id="26"/>
            <p:cNvGrpSpPr/>
            <p:nvPr/>
          </p:nvGrpSpPr>
          <p:grpSpPr>
            <a:xfrm rot="-5400000">
              <a:off x="1399973" y="-701125"/>
              <a:ext cx="52772" cy="2745493"/>
              <a:chOff x="0" y="0"/>
              <a:chExt cx="25517" cy="1327545"/>
            </a:xfrm>
          </p:grpSpPr>
          <p:sp>
            <p:nvSpPr>
              <p:cNvPr name="Freeform 27" id="27"/>
              <p:cNvSpPr/>
              <p:nvPr/>
            </p:nvSpPr>
            <p:spPr>
              <a:xfrm flipH="false" flipV="false" rot="0">
                <a:off x="0" y="0"/>
                <a:ext cx="25517" cy="1327545"/>
              </a:xfrm>
              <a:custGeom>
                <a:avLst/>
                <a:gdLst/>
                <a:ahLst/>
                <a:cxnLst/>
                <a:rect r="r" b="b" t="t" l="l"/>
                <a:pathLst>
                  <a:path h="1327545" w="25517">
                    <a:moveTo>
                      <a:pt x="0" y="0"/>
                    </a:moveTo>
                    <a:lnTo>
                      <a:pt x="25517" y="0"/>
                    </a:lnTo>
                    <a:lnTo>
                      <a:pt x="25517" y="1327545"/>
                    </a:lnTo>
                    <a:lnTo>
                      <a:pt x="0" y="1327545"/>
                    </a:lnTo>
                    <a:close/>
                  </a:path>
                </a:pathLst>
              </a:custGeom>
              <a:solidFill>
                <a:srgbClr val="415E74"/>
              </a:solidFill>
            </p:spPr>
          </p:sp>
          <p:sp>
            <p:nvSpPr>
              <p:cNvPr name="TextBox 28" id="28"/>
              <p:cNvSpPr txBox="true"/>
              <p:nvPr/>
            </p:nvSpPr>
            <p:spPr>
              <a:xfrm>
                <a:off x="0" y="-9525"/>
                <a:ext cx="25517" cy="1337070"/>
              </a:xfrm>
              <a:prstGeom prst="rect">
                <a:avLst/>
              </a:prstGeom>
            </p:spPr>
            <p:txBody>
              <a:bodyPr anchor="ctr" rtlCol="false" tIns="27467" lIns="27467" bIns="27467" rIns="27467"/>
              <a:lstStyle/>
              <a:p>
                <a:pPr algn="ctr">
                  <a:lnSpc>
                    <a:spcPts val="821"/>
                  </a:lnSpc>
                </a:pPr>
              </a:p>
            </p:txBody>
          </p:sp>
        </p:grpSp>
        <p:sp>
          <p:nvSpPr>
            <p:cNvPr name="TextBox 29" id="29"/>
            <p:cNvSpPr txBox="true"/>
            <p:nvPr/>
          </p:nvSpPr>
          <p:spPr>
            <a:xfrm rot="0">
              <a:off x="97841" y="2044423"/>
              <a:ext cx="2745493" cy="1244985"/>
            </a:xfrm>
            <a:prstGeom prst="rect">
              <a:avLst/>
            </a:prstGeom>
          </p:spPr>
          <p:txBody>
            <a:bodyPr anchor="t" rtlCol="false" tIns="0" lIns="0" bIns="0" rIns="0">
              <a:spAutoFit/>
            </a:bodyPr>
            <a:lstStyle/>
            <a:p>
              <a:pPr algn="l">
                <a:lnSpc>
                  <a:spcPts val="1483"/>
                </a:lnSpc>
              </a:pPr>
              <a:r>
                <a:rPr lang="en-US" sz="915" spc="54">
                  <a:solidFill>
                    <a:srgbClr val="000000"/>
                  </a:solidFill>
                  <a:latin typeface="Times New Roman"/>
                  <a:ea typeface="Times New Roman"/>
                  <a:cs typeface="Times New Roman"/>
                  <a:sym typeface="Times New Roman"/>
                </a:rPr>
                <a:t>• The amendment has to be </a:t>
              </a:r>
            </a:p>
            <a:p>
              <a:pPr algn="l">
                <a:lnSpc>
                  <a:spcPts val="1483"/>
                </a:lnSpc>
              </a:pPr>
              <a:r>
                <a:rPr lang="en-US" sz="915" spc="54">
                  <a:solidFill>
                    <a:srgbClr val="FFFFFF"/>
                  </a:solidFill>
                  <a:latin typeface="Times New Roman"/>
                  <a:ea typeface="Times New Roman"/>
                  <a:cs typeface="Times New Roman"/>
                  <a:sym typeface="Times New Roman"/>
                </a:rPr>
                <a:t>• </a:t>
              </a:r>
              <a:r>
                <a:rPr lang="en-US" sz="915" spc="54">
                  <a:solidFill>
                    <a:srgbClr val="000000"/>
                  </a:solidFill>
                  <a:latin typeface="Times New Roman"/>
                  <a:ea typeface="Times New Roman"/>
                  <a:cs typeface="Times New Roman"/>
                  <a:sym typeface="Times New Roman"/>
                </a:rPr>
                <a:t>approved by both legislative </a:t>
              </a:r>
            </a:p>
            <a:p>
              <a:pPr algn="l">
                <a:lnSpc>
                  <a:spcPts val="1483"/>
                </a:lnSpc>
              </a:pPr>
              <a:r>
                <a:rPr lang="en-US" sz="915" spc="54">
                  <a:solidFill>
                    <a:srgbClr val="FFFFFF"/>
                  </a:solidFill>
                  <a:latin typeface="Times New Roman"/>
                  <a:ea typeface="Times New Roman"/>
                  <a:cs typeface="Times New Roman"/>
                  <a:sym typeface="Times New Roman"/>
                </a:rPr>
                <a:t>• </a:t>
              </a:r>
              <a:r>
                <a:rPr lang="en-US" sz="915" spc="54">
                  <a:solidFill>
                    <a:srgbClr val="000000"/>
                  </a:solidFill>
                  <a:latin typeface="Times New Roman"/>
                  <a:ea typeface="Times New Roman"/>
                  <a:cs typeface="Times New Roman"/>
                  <a:sym typeface="Times New Roman"/>
                </a:rPr>
                <a:t>chambers.</a:t>
              </a:r>
            </a:p>
            <a:p>
              <a:pPr algn="l">
                <a:lnSpc>
                  <a:spcPts val="1483"/>
                </a:lnSpc>
              </a:pPr>
              <a:r>
                <a:rPr lang="en-US" sz="915" spc="54">
                  <a:solidFill>
                    <a:srgbClr val="000000"/>
                  </a:solidFill>
                  <a:latin typeface="Times New Roman"/>
                  <a:ea typeface="Times New Roman"/>
                  <a:cs typeface="Times New Roman"/>
                  <a:sym typeface="Times New Roman"/>
                </a:rPr>
                <a:t>• A</a:t>
              </a:r>
              <a:r>
                <a:rPr lang="en-US" sz="915" spc="54">
                  <a:solidFill>
                    <a:srgbClr val="000000"/>
                  </a:solidFill>
                  <a:latin typeface="Times New Roman"/>
                  <a:ea typeface="Times New Roman"/>
                  <a:cs typeface="Times New Roman"/>
                  <a:sym typeface="Times New Roman"/>
                </a:rPr>
                <a:t>mendments cannot be vetoed by </a:t>
              </a:r>
            </a:p>
            <a:p>
              <a:pPr algn="l">
                <a:lnSpc>
                  <a:spcPts val="1483"/>
                </a:lnSpc>
              </a:pPr>
              <a:r>
                <a:rPr lang="en-US" sz="915" spc="54">
                  <a:solidFill>
                    <a:srgbClr val="FFFFFF"/>
                  </a:solidFill>
                  <a:latin typeface="Times New Roman"/>
                  <a:ea typeface="Times New Roman"/>
                  <a:cs typeface="Times New Roman"/>
                  <a:sym typeface="Times New Roman"/>
                </a:rPr>
                <a:t>• </a:t>
              </a:r>
              <a:r>
                <a:rPr lang="en-US" sz="915" spc="54">
                  <a:solidFill>
                    <a:srgbClr val="000000"/>
                  </a:solidFill>
                  <a:latin typeface="Times New Roman"/>
                  <a:ea typeface="Times New Roman"/>
                  <a:cs typeface="Times New Roman"/>
                  <a:sym typeface="Times New Roman"/>
                </a:rPr>
                <a:t>the governor.</a:t>
              </a:r>
            </a:p>
          </p:txBody>
        </p:sp>
        <p:sp>
          <p:nvSpPr>
            <p:cNvPr name="TextBox 30" id="30"/>
            <p:cNvSpPr txBox="true"/>
            <p:nvPr/>
          </p:nvSpPr>
          <p:spPr>
            <a:xfrm rot="0">
              <a:off x="97841" y="1185715"/>
              <a:ext cx="2745493" cy="732978"/>
            </a:xfrm>
            <a:prstGeom prst="rect">
              <a:avLst/>
            </a:prstGeom>
          </p:spPr>
          <p:txBody>
            <a:bodyPr anchor="t" rtlCol="false" tIns="0" lIns="0" bIns="0" rIns="0">
              <a:spAutoFit/>
            </a:bodyPr>
            <a:lstStyle/>
            <a:p>
              <a:pPr algn="ctr">
                <a:lnSpc>
                  <a:spcPts val="2240"/>
                </a:lnSpc>
              </a:pPr>
              <a:r>
                <a:rPr lang="en-US" b="true" sz="1600" spc="240">
                  <a:solidFill>
                    <a:srgbClr val="A9403B"/>
                  </a:solidFill>
                  <a:latin typeface="Brandon Grotesque Bold"/>
                  <a:ea typeface="Brandon Grotesque Bold"/>
                  <a:cs typeface="Brandon Grotesque Bold"/>
                  <a:sym typeface="Brandon Grotesque Bold"/>
                </a:rPr>
                <a:t>FIRST</a:t>
              </a:r>
            </a:p>
            <a:p>
              <a:pPr algn="ctr">
                <a:lnSpc>
                  <a:spcPts val="2240"/>
                </a:lnSpc>
                <a:spcBef>
                  <a:spcPct val="0"/>
                </a:spcBef>
              </a:pPr>
              <a:r>
                <a:rPr lang="en-US" b="true" sz="1600" spc="240">
                  <a:solidFill>
                    <a:srgbClr val="A9403B"/>
                  </a:solidFill>
                  <a:latin typeface="Brandon Grotesque Bold"/>
                  <a:ea typeface="Brandon Grotesque Bold"/>
                  <a:cs typeface="Brandon Grotesque Bold"/>
                  <a:sym typeface="Brandon Grotesque Bold"/>
                </a:rPr>
                <a:t>SESSION: </a:t>
              </a:r>
              <a:r>
                <a:rPr lang="en-US" sz="1600" spc="240">
                  <a:solidFill>
                    <a:srgbClr val="A9403B"/>
                  </a:solidFill>
                  <a:latin typeface="Brandon Grotesque"/>
                  <a:ea typeface="Brandon Grotesque"/>
                  <a:cs typeface="Brandon Grotesque"/>
                  <a:sym typeface="Brandon Grotesque"/>
                </a:rPr>
                <a:t>2025</a:t>
              </a:r>
            </a:p>
          </p:txBody>
        </p:sp>
        <p:sp>
          <p:nvSpPr>
            <p:cNvPr name="AutoShape 31" id="31"/>
            <p:cNvSpPr/>
            <p:nvPr/>
          </p:nvSpPr>
          <p:spPr>
            <a:xfrm>
              <a:off x="16562" y="2933855"/>
              <a:ext cx="2826773" cy="0"/>
            </a:xfrm>
            <a:prstGeom prst="line">
              <a:avLst/>
            </a:prstGeom>
            <a:ln cap="flat" w="12700">
              <a:solidFill>
                <a:srgbClr val="000000"/>
              </a:solidFill>
              <a:prstDash val="solid"/>
              <a:headEnd type="none" len="sm" w="sm"/>
              <a:tailEnd type="none" len="sm" w="sm"/>
            </a:ln>
          </p:spPr>
        </p:sp>
        <p:sp>
          <p:nvSpPr>
            <p:cNvPr name="AutoShape 32" id="32"/>
            <p:cNvSpPr/>
            <p:nvPr/>
          </p:nvSpPr>
          <p:spPr>
            <a:xfrm>
              <a:off x="16562" y="3186726"/>
              <a:ext cx="1343487" cy="0"/>
            </a:xfrm>
            <a:prstGeom prst="line">
              <a:avLst/>
            </a:prstGeom>
            <a:ln cap="flat" w="12700">
              <a:solidFill>
                <a:srgbClr val="000000"/>
              </a:solidFill>
              <a:prstDash val="solid"/>
              <a:headEnd type="none" len="sm" w="sm"/>
              <a:tailEnd type="none" len="sm" w="sm"/>
            </a:ln>
          </p:spPr>
        </p:sp>
        <p:sp>
          <p:nvSpPr>
            <p:cNvPr name="AutoShape 33" id="33"/>
            <p:cNvSpPr/>
            <p:nvPr/>
          </p:nvSpPr>
          <p:spPr>
            <a:xfrm>
              <a:off x="0" y="2683242"/>
              <a:ext cx="1136095" cy="0"/>
            </a:xfrm>
            <a:prstGeom prst="line">
              <a:avLst/>
            </a:prstGeom>
            <a:ln cap="flat" w="12700">
              <a:solidFill>
                <a:srgbClr val="000000"/>
              </a:solidFill>
              <a:prstDash val="solid"/>
              <a:headEnd type="none" len="sm" w="sm"/>
              <a:tailEnd type="none" len="sm" w="sm"/>
            </a:ln>
          </p:spPr>
        </p:sp>
        <p:sp>
          <p:nvSpPr>
            <p:cNvPr name="AutoShape 34" id="34"/>
            <p:cNvSpPr/>
            <p:nvPr/>
          </p:nvSpPr>
          <p:spPr>
            <a:xfrm>
              <a:off x="0" y="2448288"/>
              <a:ext cx="2427749" cy="0"/>
            </a:xfrm>
            <a:prstGeom prst="line">
              <a:avLst/>
            </a:prstGeom>
            <a:ln cap="flat" w="12700">
              <a:solidFill>
                <a:srgbClr val="000000"/>
              </a:solidFill>
              <a:prstDash val="solid"/>
              <a:headEnd type="none" len="sm" w="sm"/>
              <a:tailEnd type="none" len="sm" w="sm"/>
            </a:ln>
          </p:spPr>
        </p:sp>
        <p:sp>
          <p:nvSpPr>
            <p:cNvPr name="AutoShape 35" id="35"/>
            <p:cNvSpPr/>
            <p:nvPr/>
          </p:nvSpPr>
          <p:spPr>
            <a:xfrm>
              <a:off x="0" y="2181797"/>
              <a:ext cx="2314860" cy="0"/>
            </a:xfrm>
            <a:prstGeom prst="line">
              <a:avLst/>
            </a:prstGeom>
            <a:ln cap="flat" w="12700">
              <a:solidFill>
                <a:srgbClr val="000000"/>
              </a:solidFill>
              <a:prstDash val="solid"/>
              <a:headEnd type="none" len="sm" w="sm"/>
              <a:tailEnd type="none" len="sm" w="sm"/>
            </a:ln>
          </p:spPr>
        </p:sp>
        <p:sp>
          <p:nvSpPr>
            <p:cNvPr name="AutoShape 36" id="36"/>
            <p:cNvSpPr/>
            <p:nvPr/>
          </p:nvSpPr>
          <p:spPr>
            <a:xfrm>
              <a:off x="202521" y="1758259"/>
              <a:ext cx="2536134" cy="0"/>
            </a:xfrm>
            <a:prstGeom prst="line">
              <a:avLst/>
            </a:prstGeom>
            <a:ln cap="flat" w="12700">
              <a:solidFill>
                <a:srgbClr val="000000"/>
              </a:solidFill>
              <a:prstDash val="solid"/>
              <a:headEnd type="none" len="sm" w="sm"/>
              <a:tailEnd type="none" len="sm" w="sm"/>
            </a:ln>
          </p:spPr>
        </p:sp>
        <p:sp>
          <p:nvSpPr>
            <p:cNvPr name="AutoShape 37" id="37"/>
            <p:cNvSpPr/>
            <p:nvPr/>
          </p:nvSpPr>
          <p:spPr>
            <a:xfrm>
              <a:off x="798302" y="1380231"/>
              <a:ext cx="1344572" cy="0"/>
            </a:xfrm>
            <a:prstGeom prst="line">
              <a:avLst/>
            </a:prstGeom>
            <a:ln cap="flat" w="12700">
              <a:solidFill>
                <a:srgbClr val="000000"/>
              </a:solidFill>
              <a:prstDash val="solid"/>
              <a:headEnd type="none" len="sm" w="sm"/>
              <a:tailEnd type="none" len="sm" w="sm"/>
            </a:ln>
          </p:spPr>
        </p:sp>
        <p:sp>
          <p:nvSpPr>
            <p:cNvPr name="TextBox 38" id="38"/>
            <p:cNvSpPr txBox="true"/>
            <p:nvPr/>
          </p:nvSpPr>
          <p:spPr>
            <a:xfrm rot="0">
              <a:off x="332668" y="861838"/>
              <a:ext cx="2275840" cy="209780"/>
            </a:xfrm>
            <a:prstGeom prst="rect">
              <a:avLst/>
            </a:prstGeom>
          </p:spPr>
          <p:txBody>
            <a:bodyPr anchor="t" rtlCol="false" tIns="0" lIns="0" bIns="0" rIns="0">
              <a:spAutoFit/>
            </a:bodyPr>
            <a:lstStyle/>
            <a:p>
              <a:pPr algn="ctr">
                <a:lnSpc>
                  <a:spcPts val="1356"/>
                </a:lnSpc>
                <a:spcBef>
                  <a:spcPct val="0"/>
                </a:spcBef>
              </a:pPr>
              <a:r>
                <a:rPr lang="en-US" sz="968" spc="145">
                  <a:solidFill>
                    <a:srgbClr val="A9403B"/>
                  </a:solidFill>
                  <a:latin typeface="Brandon Grotesque"/>
                  <a:ea typeface="Brandon Grotesque"/>
                  <a:cs typeface="Brandon Grotesque"/>
                  <a:sym typeface="Brandon Grotesque"/>
                </a:rPr>
                <a:t>STEP 01</a:t>
              </a:r>
            </a:p>
          </p:txBody>
        </p:sp>
      </p:grpSp>
      <p:sp>
        <p:nvSpPr>
          <p:cNvPr name="Freeform 39" id="39"/>
          <p:cNvSpPr/>
          <p:nvPr/>
        </p:nvSpPr>
        <p:spPr>
          <a:xfrm flipH="false" flipV="false" rot="0">
            <a:off x="-113638" y="-108133"/>
            <a:ext cx="9980779" cy="1571752"/>
          </a:xfrm>
          <a:custGeom>
            <a:avLst/>
            <a:gdLst/>
            <a:ahLst/>
            <a:cxnLst/>
            <a:rect r="r" b="b" t="t" l="l"/>
            <a:pathLst>
              <a:path h="1571752" w="9980779">
                <a:moveTo>
                  <a:pt x="0" y="0"/>
                </a:moveTo>
                <a:lnTo>
                  <a:pt x="9980778" y="0"/>
                </a:lnTo>
                <a:lnTo>
                  <a:pt x="9980778" y="1571752"/>
                </a:lnTo>
                <a:lnTo>
                  <a:pt x="0" y="1571752"/>
                </a:lnTo>
                <a:lnTo>
                  <a:pt x="0" y="0"/>
                </a:lnTo>
                <a:close/>
              </a:path>
            </a:pathLst>
          </a:custGeom>
          <a:blipFill>
            <a:blip r:embed="rId2"/>
            <a:stretch>
              <a:fillRect l="0" t="-72977" r="0" b="-250362"/>
            </a:stretch>
          </a:blipFill>
        </p:spPr>
      </p:sp>
      <p:grpSp>
        <p:nvGrpSpPr>
          <p:cNvPr name="Group 40" id="40"/>
          <p:cNvGrpSpPr/>
          <p:nvPr/>
        </p:nvGrpSpPr>
        <p:grpSpPr>
          <a:xfrm rot="0">
            <a:off x="-113638" y="-108133"/>
            <a:ext cx="9980779" cy="1581976"/>
            <a:chOff x="0" y="0"/>
            <a:chExt cx="4830462" cy="765639"/>
          </a:xfrm>
        </p:grpSpPr>
        <p:sp>
          <p:nvSpPr>
            <p:cNvPr name="Freeform 41" id="41"/>
            <p:cNvSpPr/>
            <p:nvPr/>
          </p:nvSpPr>
          <p:spPr>
            <a:xfrm flipH="false" flipV="false" rot="0">
              <a:off x="0" y="0"/>
              <a:ext cx="4830462" cy="765639"/>
            </a:xfrm>
            <a:custGeom>
              <a:avLst/>
              <a:gdLst/>
              <a:ahLst/>
              <a:cxnLst/>
              <a:rect r="r" b="b" t="t" l="l"/>
              <a:pathLst>
                <a:path h="765639" w="4830462">
                  <a:moveTo>
                    <a:pt x="0" y="0"/>
                  </a:moveTo>
                  <a:lnTo>
                    <a:pt x="4830462" y="0"/>
                  </a:lnTo>
                  <a:lnTo>
                    <a:pt x="4830462" y="765639"/>
                  </a:lnTo>
                  <a:lnTo>
                    <a:pt x="0" y="765639"/>
                  </a:lnTo>
                  <a:close/>
                </a:path>
              </a:pathLst>
            </a:custGeom>
            <a:solidFill>
              <a:srgbClr val="E4E4E4">
                <a:alpha val="89804"/>
              </a:srgbClr>
            </a:solidFill>
          </p:spPr>
        </p:sp>
        <p:sp>
          <p:nvSpPr>
            <p:cNvPr name="TextBox 42" id="42"/>
            <p:cNvSpPr txBox="true"/>
            <p:nvPr/>
          </p:nvSpPr>
          <p:spPr>
            <a:xfrm>
              <a:off x="0" y="-19050"/>
              <a:ext cx="4830462" cy="784689"/>
            </a:xfrm>
            <a:prstGeom prst="rect">
              <a:avLst/>
            </a:prstGeom>
          </p:spPr>
          <p:txBody>
            <a:bodyPr anchor="ctr" rtlCol="false" tIns="40104" lIns="40104" bIns="40104" rIns="40104"/>
            <a:lstStyle/>
            <a:p>
              <a:pPr algn="ctr">
                <a:lnSpc>
                  <a:spcPts val="1119"/>
                </a:lnSpc>
                <a:spcBef>
                  <a:spcPct val="0"/>
                </a:spcBef>
              </a:pPr>
            </a:p>
          </p:txBody>
        </p:sp>
      </p:grpSp>
      <p:grpSp>
        <p:nvGrpSpPr>
          <p:cNvPr name="Group 43" id="43"/>
          <p:cNvGrpSpPr/>
          <p:nvPr/>
        </p:nvGrpSpPr>
        <p:grpSpPr>
          <a:xfrm rot="0">
            <a:off x="2600541" y="2167294"/>
            <a:ext cx="2158542" cy="4782492"/>
            <a:chOff x="0" y="0"/>
            <a:chExt cx="2878056" cy="6376657"/>
          </a:xfrm>
        </p:grpSpPr>
        <p:sp>
          <p:nvSpPr>
            <p:cNvPr name="AutoShape 44" id="44"/>
            <p:cNvSpPr/>
            <p:nvPr/>
          </p:nvSpPr>
          <p:spPr>
            <a:xfrm>
              <a:off x="1505310" y="0"/>
              <a:ext cx="0" cy="2866011"/>
            </a:xfrm>
            <a:prstGeom prst="line">
              <a:avLst/>
            </a:prstGeom>
            <a:ln cap="flat" w="25400">
              <a:solidFill>
                <a:srgbClr val="000000"/>
              </a:solidFill>
              <a:prstDash val="solid"/>
              <a:headEnd type="none" len="sm" w="sm"/>
              <a:tailEnd type="none" len="sm" w="sm"/>
            </a:ln>
          </p:spPr>
        </p:sp>
        <p:grpSp>
          <p:nvGrpSpPr>
            <p:cNvPr name="Group 45" id="45"/>
            <p:cNvGrpSpPr/>
            <p:nvPr/>
          </p:nvGrpSpPr>
          <p:grpSpPr>
            <a:xfrm rot="-5400000">
              <a:off x="1434695" y="1705439"/>
              <a:ext cx="52772" cy="2745493"/>
              <a:chOff x="0" y="0"/>
              <a:chExt cx="25517" cy="1327545"/>
            </a:xfrm>
          </p:grpSpPr>
          <p:sp>
            <p:nvSpPr>
              <p:cNvPr name="Freeform 46" id="46"/>
              <p:cNvSpPr/>
              <p:nvPr/>
            </p:nvSpPr>
            <p:spPr>
              <a:xfrm flipH="false" flipV="false" rot="0">
                <a:off x="0" y="0"/>
                <a:ext cx="25517" cy="1327545"/>
              </a:xfrm>
              <a:custGeom>
                <a:avLst/>
                <a:gdLst/>
                <a:ahLst/>
                <a:cxnLst/>
                <a:rect r="r" b="b" t="t" l="l"/>
                <a:pathLst>
                  <a:path h="1327545" w="25517">
                    <a:moveTo>
                      <a:pt x="0" y="0"/>
                    </a:moveTo>
                    <a:lnTo>
                      <a:pt x="25517" y="0"/>
                    </a:lnTo>
                    <a:lnTo>
                      <a:pt x="25517" y="1327545"/>
                    </a:lnTo>
                    <a:lnTo>
                      <a:pt x="0" y="1327545"/>
                    </a:lnTo>
                    <a:close/>
                  </a:path>
                </a:pathLst>
              </a:custGeom>
              <a:solidFill>
                <a:srgbClr val="415E74"/>
              </a:solidFill>
            </p:spPr>
          </p:sp>
          <p:sp>
            <p:nvSpPr>
              <p:cNvPr name="TextBox 47" id="47"/>
              <p:cNvSpPr txBox="true"/>
              <p:nvPr/>
            </p:nvSpPr>
            <p:spPr>
              <a:xfrm>
                <a:off x="0" y="-9525"/>
                <a:ext cx="25517" cy="1337070"/>
              </a:xfrm>
              <a:prstGeom prst="rect">
                <a:avLst/>
              </a:prstGeom>
            </p:spPr>
            <p:txBody>
              <a:bodyPr anchor="ctr" rtlCol="false" tIns="27467" lIns="27467" bIns="27467" rIns="27467"/>
              <a:lstStyle/>
              <a:p>
                <a:pPr algn="ctr">
                  <a:lnSpc>
                    <a:spcPts val="821"/>
                  </a:lnSpc>
                </a:pPr>
              </a:p>
            </p:txBody>
          </p:sp>
        </p:grpSp>
        <p:sp>
          <p:nvSpPr>
            <p:cNvPr name="Freeform 48" id="48"/>
            <p:cNvSpPr/>
            <p:nvPr/>
          </p:nvSpPr>
          <p:spPr>
            <a:xfrm flipH="false" flipV="false" rot="-1072313">
              <a:off x="1500943" y="5434788"/>
              <a:ext cx="662169" cy="504076"/>
            </a:xfrm>
            <a:custGeom>
              <a:avLst/>
              <a:gdLst/>
              <a:ahLst/>
              <a:cxnLst/>
              <a:rect r="r" b="b" t="t" l="l"/>
              <a:pathLst>
                <a:path h="504076" w="662169">
                  <a:moveTo>
                    <a:pt x="0" y="0"/>
                  </a:moveTo>
                  <a:lnTo>
                    <a:pt x="662169" y="0"/>
                  </a:lnTo>
                  <a:lnTo>
                    <a:pt x="662169" y="504076"/>
                  </a:lnTo>
                  <a:lnTo>
                    <a:pt x="0" y="50407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9" id="49"/>
            <p:cNvSpPr txBox="true"/>
            <p:nvPr/>
          </p:nvSpPr>
          <p:spPr>
            <a:xfrm rot="0">
              <a:off x="132563" y="4450987"/>
              <a:ext cx="2745493" cy="743805"/>
            </a:xfrm>
            <a:prstGeom prst="rect">
              <a:avLst/>
            </a:prstGeom>
          </p:spPr>
          <p:txBody>
            <a:bodyPr anchor="t" rtlCol="false" tIns="0" lIns="0" bIns="0" rIns="0">
              <a:spAutoFit/>
            </a:bodyPr>
            <a:lstStyle/>
            <a:p>
              <a:pPr algn="l">
                <a:lnSpc>
                  <a:spcPts val="1483"/>
                </a:lnSpc>
              </a:pPr>
              <a:r>
                <a:rPr lang="en-US" sz="915" spc="54">
                  <a:solidFill>
                    <a:srgbClr val="000000"/>
                  </a:solidFill>
                  <a:latin typeface="Times New Roman"/>
                  <a:ea typeface="Times New Roman"/>
                  <a:cs typeface="Times New Roman"/>
                  <a:sym typeface="Times New Roman"/>
                </a:rPr>
                <a:t>• An election of the House of </a:t>
              </a:r>
            </a:p>
            <a:p>
              <a:pPr algn="l">
                <a:lnSpc>
                  <a:spcPts val="1483"/>
                </a:lnSpc>
              </a:pPr>
              <a:r>
                <a:rPr lang="en-US" sz="915" spc="54">
                  <a:solidFill>
                    <a:srgbClr val="FFFFFF"/>
                  </a:solidFill>
                  <a:latin typeface="Times New Roman"/>
                  <a:ea typeface="Times New Roman"/>
                  <a:cs typeface="Times New Roman"/>
                  <a:sym typeface="Times New Roman"/>
                </a:rPr>
                <a:t>•</a:t>
              </a:r>
              <a:r>
                <a:rPr lang="en-US" sz="915" spc="54">
                  <a:solidFill>
                    <a:srgbClr val="000000"/>
                  </a:solidFill>
                  <a:latin typeface="Times New Roman"/>
                  <a:ea typeface="Times New Roman"/>
                  <a:cs typeface="Times New Roman"/>
                  <a:sym typeface="Times New Roman"/>
                </a:rPr>
                <a:t> </a:t>
              </a:r>
              <a:r>
                <a:rPr lang="en-US" sz="915" spc="54">
                  <a:solidFill>
                    <a:srgbClr val="000000"/>
                  </a:solidFill>
                  <a:latin typeface="Times New Roman"/>
                  <a:ea typeface="Times New Roman"/>
                  <a:cs typeface="Times New Roman"/>
                  <a:sym typeface="Times New Roman"/>
                </a:rPr>
                <a:t>Delegates must occur before the </a:t>
              </a:r>
            </a:p>
            <a:p>
              <a:pPr algn="l">
                <a:lnSpc>
                  <a:spcPts val="1483"/>
                </a:lnSpc>
              </a:pPr>
              <a:r>
                <a:rPr lang="en-US" sz="915" spc="54">
                  <a:solidFill>
                    <a:srgbClr val="FFFFFF"/>
                  </a:solidFill>
                  <a:latin typeface="Times New Roman"/>
                  <a:ea typeface="Times New Roman"/>
                  <a:cs typeface="Times New Roman"/>
                  <a:sym typeface="Times New Roman"/>
                </a:rPr>
                <a:t>•</a:t>
              </a:r>
              <a:r>
                <a:rPr lang="en-US" sz="915" spc="54">
                  <a:solidFill>
                    <a:srgbClr val="000000"/>
                  </a:solidFill>
                  <a:latin typeface="Times New Roman"/>
                  <a:ea typeface="Times New Roman"/>
                  <a:cs typeface="Times New Roman"/>
                  <a:sym typeface="Times New Roman"/>
                </a:rPr>
                <a:t> </a:t>
              </a:r>
              <a:r>
                <a:rPr lang="en-US" sz="915" spc="54">
                  <a:solidFill>
                    <a:srgbClr val="000000"/>
                  </a:solidFill>
                  <a:latin typeface="Times New Roman"/>
                  <a:ea typeface="Times New Roman"/>
                  <a:cs typeface="Times New Roman"/>
                  <a:sym typeface="Times New Roman"/>
                </a:rPr>
                <a:t>amendment is taken up again.</a:t>
              </a:r>
            </a:p>
          </p:txBody>
        </p:sp>
        <p:sp>
          <p:nvSpPr>
            <p:cNvPr name="TextBox 50" id="50"/>
            <p:cNvSpPr txBox="true"/>
            <p:nvPr/>
          </p:nvSpPr>
          <p:spPr>
            <a:xfrm rot="0">
              <a:off x="132563" y="3592279"/>
              <a:ext cx="2745493" cy="732978"/>
            </a:xfrm>
            <a:prstGeom prst="rect">
              <a:avLst/>
            </a:prstGeom>
          </p:spPr>
          <p:txBody>
            <a:bodyPr anchor="t" rtlCol="false" tIns="0" lIns="0" bIns="0" rIns="0">
              <a:spAutoFit/>
            </a:bodyPr>
            <a:lstStyle/>
            <a:p>
              <a:pPr algn="ctr">
                <a:lnSpc>
                  <a:spcPts val="2240"/>
                </a:lnSpc>
              </a:pPr>
              <a:r>
                <a:rPr lang="en-US" b="true" sz="1600" spc="240">
                  <a:solidFill>
                    <a:srgbClr val="A9403B"/>
                  </a:solidFill>
                  <a:latin typeface="Brandon Grotesque Bold"/>
                  <a:ea typeface="Brandon Grotesque Bold"/>
                  <a:cs typeface="Brandon Grotesque Bold"/>
                  <a:sym typeface="Brandon Grotesque Bold"/>
                </a:rPr>
                <a:t>ELECTION:</a:t>
              </a:r>
            </a:p>
            <a:p>
              <a:pPr algn="ctr">
                <a:lnSpc>
                  <a:spcPts val="2240"/>
                </a:lnSpc>
                <a:spcBef>
                  <a:spcPct val="0"/>
                </a:spcBef>
              </a:pPr>
              <a:r>
                <a:rPr lang="en-US" sz="1600" spc="240">
                  <a:solidFill>
                    <a:srgbClr val="A9403B"/>
                  </a:solidFill>
                  <a:latin typeface="Brandon Grotesque"/>
                  <a:ea typeface="Brandon Grotesque"/>
                  <a:cs typeface="Brandon Grotesque"/>
                  <a:sym typeface="Brandon Grotesque"/>
                </a:rPr>
                <a:t>NOVEMBER 2025</a:t>
              </a:r>
            </a:p>
          </p:txBody>
        </p:sp>
        <p:sp>
          <p:nvSpPr>
            <p:cNvPr name="TextBox 51" id="51"/>
            <p:cNvSpPr txBox="true"/>
            <p:nvPr/>
          </p:nvSpPr>
          <p:spPr>
            <a:xfrm rot="0">
              <a:off x="367390" y="3268401"/>
              <a:ext cx="2275840" cy="209780"/>
            </a:xfrm>
            <a:prstGeom prst="rect">
              <a:avLst/>
            </a:prstGeom>
          </p:spPr>
          <p:txBody>
            <a:bodyPr anchor="t" rtlCol="false" tIns="0" lIns="0" bIns="0" rIns="0">
              <a:spAutoFit/>
            </a:bodyPr>
            <a:lstStyle/>
            <a:p>
              <a:pPr algn="ctr">
                <a:lnSpc>
                  <a:spcPts val="1356"/>
                </a:lnSpc>
                <a:spcBef>
                  <a:spcPct val="0"/>
                </a:spcBef>
              </a:pPr>
              <a:r>
                <a:rPr lang="en-US" sz="968" spc="145">
                  <a:solidFill>
                    <a:srgbClr val="A9403B"/>
                  </a:solidFill>
                  <a:latin typeface="Brandon Grotesque"/>
                  <a:ea typeface="Brandon Grotesque"/>
                  <a:cs typeface="Brandon Grotesque"/>
                  <a:sym typeface="Brandon Grotesque"/>
                </a:rPr>
                <a:t>STEP 02</a:t>
              </a:r>
            </a:p>
          </p:txBody>
        </p:sp>
        <p:sp>
          <p:nvSpPr>
            <p:cNvPr name="TextBox 52" id="52"/>
            <p:cNvSpPr txBox="true"/>
            <p:nvPr/>
          </p:nvSpPr>
          <p:spPr>
            <a:xfrm rot="-307912">
              <a:off x="20092" y="5723982"/>
              <a:ext cx="1646664" cy="580191"/>
            </a:xfrm>
            <a:prstGeom prst="rect">
              <a:avLst/>
            </a:prstGeom>
          </p:spPr>
          <p:txBody>
            <a:bodyPr anchor="t" rtlCol="false" tIns="0" lIns="0" bIns="0" rIns="0">
              <a:spAutoFit/>
            </a:bodyPr>
            <a:lstStyle/>
            <a:p>
              <a:pPr algn="ctr">
                <a:lnSpc>
                  <a:spcPts val="1788"/>
                </a:lnSpc>
              </a:pPr>
              <a:r>
                <a:rPr lang="en-US" b="true" sz="1277" spc="127">
                  <a:solidFill>
                    <a:srgbClr val="BFA461"/>
                  </a:solidFill>
                  <a:latin typeface="Linotype Feltpen Medium"/>
                  <a:ea typeface="Linotype Feltpen Medium"/>
                  <a:cs typeface="Linotype Feltpen Medium"/>
                  <a:sym typeface="Linotype Feltpen Medium"/>
                </a:rPr>
                <a:t>VOTE PRO-LIFE</a:t>
              </a:r>
            </a:p>
            <a:p>
              <a:pPr algn="ctr">
                <a:lnSpc>
                  <a:spcPts val="1788"/>
                </a:lnSpc>
                <a:spcBef>
                  <a:spcPct val="0"/>
                </a:spcBef>
              </a:pPr>
              <a:r>
                <a:rPr lang="en-US" b="true" sz="1277" spc="127">
                  <a:solidFill>
                    <a:srgbClr val="BFA461"/>
                  </a:solidFill>
                  <a:latin typeface="Linotype Feltpen Medium"/>
                  <a:ea typeface="Linotype Feltpen Medium"/>
                  <a:cs typeface="Linotype Feltpen Medium"/>
                  <a:sym typeface="Linotype Feltpen Medium"/>
                </a:rPr>
                <a:t>ON 11.4.25</a:t>
              </a:r>
            </a:p>
          </p:txBody>
        </p:sp>
      </p:grpSp>
      <p:sp>
        <p:nvSpPr>
          <p:cNvPr name="TextBox 53" id="53"/>
          <p:cNvSpPr txBox="true"/>
          <p:nvPr/>
        </p:nvSpPr>
        <p:spPr>
          <a:xfrm rot="0">
            <a:off x="3899497" y="202588"/>
            <a:ext cx="2377642" cy="489675"/>
          </a:xfrm>
          <a:prstGeom prst="rect">
            <a:avLst/>
          </a:prstGeom>
        </p:spPr>
        <p:txBody>
          <a:bodyPr anchor="t" rtlCol="false" tIns="0" lIns="0" bIns="0" rIns="0">
            <a:spAutoFit/>
          </a:bodyPr>
          <a:lstStyle/>
          <a:p>
            <a:pPr algn="r">
              <a:lnSpc>
                <a:spcPts val="4075"/>
              </a:lnSpc>
              <a:spcBef>
                <a:spcPct val="0"/>
              </a:spcBef>
            </a:pPr>
            <a:r>
              <a:rPr lang="en-US" b="true" sz="2910" spc="291">
                <a:solidFill>
                  <a:srgbClr val="000000"/>
                </a:solidFill>
                <a:latin typeface="Brandon Grotesque Heavy"/>
                <a:ea typeface="Brandon Grotesque Heavy"/>
                <a:cs typeface="Brandon Grotesque Heavy"/>
                <a:sym typeface="Brandon Grotesque Heavy"/>
              </a:rPr>
              <a:t>ABORTION</a:t>
            </a:r>
          </a:p>
        </p:txBody>
      </p:sp>
      <p:sp>
        <p:nvSpPr>
          <p:cNvPr name="TextBox 54" id="54"/>
          <p:cNvSpPr txBox="true"/>
          <p:nvPr/>
        </p:nvSpPr>
        <p:spPr>
          <a:xfrm rot="0">
            <a:off x="3476363" y="293078"/>
            <a:ext cx="562483" cy="318220"/>
          </a:xfrm>
          <a:prstGeom prst="rect">
            <a:avLst/>
          </a:prstGeom>
        </p:spPr>
        <p:txBody>
          <a:bodyPr anchor="t" rtlCol="false" tIns="0" lIns="0" bIns="0" rIns="0">
            <a:spAutoFit/>
          </a:bodyPr>
          <a:lstStyle/>
          <a:p>
            <a:pPr algn="l">
              <a:lnSpc>
                <a:spcPts val="2619"/>
              </a:lnSpc>
              <a:spcBef>
                <a:spcPct val="0"/>
              </a:spcBef>
            </a:pPr>
            <a:r>
              <a:rPr lang="en-US" b="true" sz="1871" spc="187">
                <a:solidFill>
                  <a:srgbClr val="000000"/>
                </a:solidFill>
                <a:latin typeface="Brandon Grotesque Medium"/>
                <a:ea typeface="Brandon Grotesque Medium"/>
                <a:cs typeface="Brandon Grotesque Medium"/>
                <a:sym typeface="Brandon Grotesque Medium"/>
              </a:rPr>
              <a:t>THE</a:t>
            </a:r>
          </a:p>
        </p:txBody>
      </p:sp>
      <p:sp>
        <p:nvSpPr>
          <p:cNvPr name="TextBox 55" id="55"/>
          <p:cNvSpPr txBox="true"/>
          <p:nvPr/>
        </p:nvSpPr>
        <p:spPr>
          <a:xfrm rot="0">
            <a:off x="2683513" y="664149"/>
            <a:ext cx="2910649" cy="489675"/>
          </a:xfrm>
          <a:prstGeom prst="rect">
            <a:avLst/>
          </a:prstGeom>
        </p:spPr>
        <p:txBody>
          <a:bodyPr anchor="t" rtlCol="false" tIns="0" lIns="0" bIns="0" rIns="0">
            <a:spAutoFit/>
          </a:bodyPr>
          <a:lstStyle/>
          <a:p>
            <a:pPr algn="just">
              <a:lnSpc>
                <a:spcPts val="4075"/>
              </a:lnSpc>
              <a:spcBef>
                <a:spcPct val="0"/>
              </a:spcBef>
            </a:pPr>
            <a:r>
              <a:rPr lang="en-US" b="true" sz="2910" spc="291">
                <a:solidFill>
                  <a:srgbClr val="000000"/>
                </a:solidFill>
                <a:latin typeface="Brandon Grotesque Heavy"/>
                <a:ea typeface="Brandon Grotesque Heavy"/>
                <a:cs typeface="Brandon Grotesque Heavy"/>
                <a:sym typeface="Brandon Grotesque Heavy"/>
              </a:rPr>
              <a:t>AMENDMENT</a:t>
            </a:r>
          </a:p>
        </p:txBody>
      </p:sp>
      <p:sp>
        <p:nvSpPr>
          <p:cNvPr name="TextBox 56" id="56"/>
          <p:cNvSpPr txBox="true"/>
          <p:nvPr/>
        </p:nvSpPr>
        <p:spPr>
          <a:xfrm rot="0">
            <a:off x="5330015" y="752862"/>
            <a:ext cx="1739974" cy="321774"/>
          </a:xfrm>
          <a:prstGeom prst="rect">
            <a:avLst/>
          </a:prstGeom>
        </p:spPr>
        <p:txBody>
          <a:bodyPr anchor="t" rtlCol="false" tIns="0" lIns="0" bIns="0" rIns="0">
            <a:spAutoFit/>
          </a:bodyPr>
          <a:lstStyle/>
          <a:p>
            <a:pPr algn="r">
              <a:lnSpc>
                <a:spcPts val="2619"/>
              </a:lnSpc>
              <a:spcBef>
                <a:spcPct val="0"/>
              </a:spcBef>
            </a:pPr>
            <a:r>
              <a:rPr lang="en-US" b="true" sz="1871" spc="187">
                <a:solidFill>
                  <a:srgbClr val="000000"/>
                </a:solidFill>
                <a:latin typeface="Brandon Grotesque Medium"/>
                <a:ea typeface="Brandon Grotesque Medium"/>
                <a:cs typeface="Brandon Grotesque Medium"/>
                <a:sym typeface="Brandon Grotesque Medium"/>
              </a:rPr>
              <a:t>IN VIRGINIA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DAGvunm5VF8</dc:identifier>
  <dcterms:modified xsi:type="dcterms:W3CDTF">2011-08-01T06:04:30Z</dcterms:modified>
  <cp:revision>1</cp:revision>
  <dc:title>4:3 Info Pages</dc:title>
</cp:coreProperties>
</file>