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Brandon Grotesque Bold" panose="020B0503020203060202" pitchFamily="34" charset="77"/>
      <p:regular r:id="rId12"/>
      <p:bold r:id="rId13"/>
      <p:italic r:id="rId14"/>
      <p:boldItalic r:id="rId15"/>
    </p:embeddedFont>
    <p:embeddedFont>
      <p:font typeface="Brandon Grotesque Heavy" panose="020B0503020203060202" pitchFamily="34" charset="77"/>
      <p:regular r:id="rId16"/>
      <p:bold r:id="rId17"/>
      <p:italic r:id="rId18"/>
      <p:boldItalic r:id="rId19"/>
    </p:embeddedFont>
    <p:embeddedFont>
      <p:font typeface="Brandon Grotesque Italics" panose="020B0503020203060202" pitchFamily="34" charset="77"/>
      <p:regular r:id="rId20"/>
      <p:bold r:id="rId21"/>
      <p:italic r:id="rId22"/>
      <p:boldItalic r:id="rId23"/>
    </p:embeddedFont>
    <p:embeddedFont>
      <p:font typeface="Brandon Grotesque Medium" panose="020B0503020203060202" pitchFamily="34" charset="77"/>
      <p:regular r:id="rId24"/>
      <p:italic r:id="rId25"/>
    </p:embeddedFont>
    <p:embeddedFont>
      <p:font typeface="Brandon Grotesque Regular" panose="020B0503020203060202" pitchFamily="34" charset="77"/>
      <p:regular r:id="rId26"/>
      <p:italic r:id="rId27"/>
    </p:embeddedFont>
    <p:embeddedFont>
      <p:font typeface="Handyman" pitchFamily="2" charset="77"/>
      <p:regular r:id="rId28"/>
    </p:embeddedFont>
    <p:embeddedFont>
      <p:font typeface="Linotype Feltpen" panose="03030506020000020004" pitchFamily="66" charset="0"/>
      <p:regular r:id="rId29"/>
    </p:embeddedFont>
    <p:embeddedFont>
      <p:font typeface="Linotype Feltpen Medium" panose="03030606020000020004" pitchFamily="66" charset="0"/>
      <p:regular r:id="rId30"/>
    </p:embeddedFont>
    <p:embeddedFont>
      <p:font typeface="Times New Roman Bold" panose="02030802070405020303" pitchFamily="18" charset="77"/>
      <p:regular r:id="rId31"/>
      <p:bold r:id="rId32"/>
    </p:embeddedFont>
    <p:embeddedFont>
      <p:font typeface="Times New Roman Italics" panose="02030502070405090303" pitchFamily="18" charset="77"/>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2" autoAdjust="0"/>
    <p:restoredTop sz="94624" autoAdjust="0"/>
  </p:normalViewPr>
  <p:slideViewPr>
    <p:cSldViewPr>
      <p:cViewPr>
        <p:scale>
          <a:sx n="94" d="100"/>
          <a:sy n="94" d="100"/>
        </p:scale>
        <p:origin x="616" y="1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34" Type="http://schemas.openxmlformats.org/officeDocument/2006/relationships/font" Target="fonts/font23.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png"/><Relationship Id="rId21" Type="http://schemas.openxmlformats.org/officeDocument/2006/relationships/image" Target="../media/image34.svg"/><Relationship Id="rId34" Type="http://schemas.openxmlformats.org/officeDocument/2006/relationships/image" Target="../media/image47.svg"/><Relationship Id="rId42" Type="http://schemas.openxmlformats.org/officeDocument/2006/relationships/image" Target="../media/image55.svg"/><Relationship Id="rId7" Type="http://schemas.openxmlformats.org/officeDocument/2006/relationships/image" Target="../media/image20.svg"/><Relationship Id="rId2" Type="http://schemas.openxmlformats.org/officeDocument/2006/relationships/image" Target="../media/image15.png"/><Relationship Id="rId16" Type="http://schemas.openxmlformats.org/officeDocument/2006/relationships/image" Target="../media/image29.png"/><Relationship Id="rId29"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32" Type="http://schemas.openxmlformats.org/officeDocument/2006/relationships/image" Target="../media/image45.svg"/><Relationship Id="rId37" Type="http://schemas.openxmlformats.org/officeDocument/2006/relationships/image" Target="../media/image50.png"/><Relationship Id="rId40" Type="http://schemas.openxmlformats.org/officeDocument/2006/relationships/image" Target="../media/image53.svg"/><Relationship Id="rId45" Type="http://schemas.openxmlformats.org/officeDocument/2006/relationships/image" Target="../media/image58.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36" Type="http://schemas.openxmlformats.org/officeDocument/2006/relationships/image" Target="../media/image49.svg"/><Relationship Id="rId10" Type="http://schemas.openxmlformats.org/officeDocument/2006/relationships/image" Target="../media/image23.png"/><Relationship Id="rId19" Type="http://schemas.openxmlformats.org/officeDocument/2006/relationships/image" Target="../media/image32.svg"/><Relationship Id="rId31" Type="http://schemas.openxmlformats.org/officeDocument/2006/relationships/image" Target="../media/image44.png"/><Relationship Id="rId44" Type="http://schemas.openxmlformats.org/officeDocument/2006/relationships/image" Target="../media/image57.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 Id="rId30" Type="http://schemas.openxmlformats.org/officeDocument/2006/relationships/image" Target="../media/image43.svg"/><Relationship Id="rId35" Type="http://schemas.openxmlformats.org/officeDocument/2006/relationships/image" Target="../media/image48.png"/><Relationship Id="rId43" Type="http://schemas.openxmlformats.org/officeDocument/2006/relationships/image" Target="../media/image56.png"/><Relationship Id="rId8" Type="http://schemas.openxmlformats.org/officeDocument/2006/relationships/image" Target="../media/image21.png"/><Relationship Id="rId3" Type="http://schemas.openxmlformats.org/officeDocument/2006/relationships/image" Target="../media/image16.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33" Type="http://schemas.openxmlformats.org/officeDocument/2006/relationships/image" Target="../media/image46.png"/><Relationship Id="rId38" Type="http://schemas.openxmlformats.org/officeDocument/2006/relationships/image" Target="../media/image51.svg"/><Relationship Id="rId46" Type="http://schemas.openxmlformats.org/officeDocument/2006/relationships/image" Target="../media/image59.svg"/><Relationship Id="rId20" Type="http://schemas.openxmlformats.org/officeDocument/2006/relationships/image" Target="../media/image33.png"/><Relationship Id="rId41"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1.svg"/></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0909"/>
        </a:solidFill>
        <a:effectLst/>
      </p:bgPr>
    </p:bg>
    <p:spTree>
      <p:nvGrpSpPr>
        <p:cNvPr id="1" name=""/>
        <p:cNvGrpSpPr/>
        <p:nvPr/>
      </p:nvGrpSpPr>
      <p:grpSpPr>
        <a:xfrm>
          <a:off x="0" y="0"/>
          <a:ext cx="0" cy="0"/>
          <a:chOff x="0" y="0"/>
          <a:chExt cx="0" cy="0"/>
        </a:xfrm>
      </p:grpSpPr>
      <p:sp>
        <p:nvSpPr>
          <p:cNvPr id="3" name="Freeform 3"/>
          <p:cNvSpPr/>
          <p:nvPr/>
        </p:nvSpPr>
        <p:spPr>
          <a:xfrm>
            <a:off x="3346450" y="0"/>
            <a:ext cx="11595099" cy="10287000"/>
          </a:xfrm>
          <a:custGeom>
            <a:avLst/>
            <a:gdLst/>
            <a:ahLst/>
            <a:cxnLst/>
            <a:rect l="l" t="t" r="r" b="b"/>
            <a:pathLst>
              <a:path w="3053853" h="3010370">
                <a:moveTo>
                  <a:pt x="0" y="0"/>
                </a:moveTo>
                <a:lnTo>
                  <a:pt x="3053853" y="0"/>
                </a:lnTo>
                <a:lnTo>
                  <a:pt x="3053853" y="3010370"/>
                </a:lnTo>
                <a:lnTo>
                  <a:pt x="0" y="3010370"/>
                </a:lnTo>
                <a:close/>
              </a:path>
            </a:pathLst>
          </a:custGeom>
          <a:solidFill>
            <a:srgbClr val="A9403B"/>
          </a:solidFill>
        </p:spPr>
        <p:txBody>
          <a:bodyPr/>
          <a:lstStyle/>
          <a:p>
            <a:endParaRPr lang="en-US"/>
          </a:p>
        </p:txBody>
      </p:sp>
      <p:sp>
        <p:nvSpPr>
          <p:cNvPr id="4" name="TextBox 4"/>
          <p:cNvSpPr txBox="1"/>
          <p:nvPr/>
        </p:nvSpPr>
        <p:spPr>
          <a:xfrm>
            <a:off x="3346450" y="-716161"/>
            <a:ext cx="11595099" cy="11574661"/>
          </a:xfrm>
          <a:prstGeom prst="rect">
            <a:avLst/>
          </a:prstGeom>
        </p:spPr>
        <p:txBody>
          <a:bodyPr lIns="50800" tIns="50800" rIns="50800" bIns="50800" rtlCol="0" anchor="ctr"/>
          <a:lstStyle/>
          <a:p>
            <a:pPr algn="ctr">
              <a:lnSpc>
                <a:spcPts val="2659"/>
              </a:lnSpc>
            </a:pPr>
            <a:endParaRPr/>
          </a:p>
        </p:txBody>
      </p:sp>
      <p:sp>
        <p:nvSpPr>
          <p:cNvPr id="6" name="Freeform 6"/>
          <p:cNvSpPr/>
          <p:nvPr/>
        </p:nvSpPr>
        <p:spPr>
          <a:xfrm>
            <a:off x="5249027" y="1134424"/>
            <a:ext cx="7789949" cy="3959890"/>
          </a:xfrm>
          <a:custGeom>
            <a:avLst/>
            <a:gdLst/>
            <a:ahLst/>
            <a:cxnLst/>
            <a:rect l="l" t="t" r="r" b="b"/>
            <a:pathLst>
              <a:path w="10386598" h="5279854">
                <a:moveTo>
                  <a:pt x="0" y="0"/>
                </a:moveTo>
                <a:lnTo>
                  <a:pt x="10386598" y="0"/>
                </a:lnTo>
                <a:lnTo>
                  <a:pt x="10386598" y="5279854"/>
                </a:lnTo>
                <a:lnTo>
                  <a:pt x="0" y="5279854"/>
                </a:lnTo>
                <a:lnTo>
                  <a:pt x="0" y="0"/>
                </a:lnTo>
                <a:close/>
              </a:path>
            </a:pathLst>
          </a:custGeom>
          <a:blipFill>
            <a:blip r:embed="rId2"/>
            <a:stretch>
              <a:fillRect/>
            </a:stretch>
          </a:blipFill>
        </p:spPr>
        <p:txBody>
          <a:bodyPr/>
          <a:lstStyle/>
          <a:p>
            <a:endParaRPr lang="en-US"/>
          </a:p>
        </p:txBody>
      </p:sp>
      <p:sp>
        <p:nvSpPr>
          <p:cNvPr id="7" name="AutoShape 7"/>
          <p:cNvSpPr/>
          <p:nvPr/>
        </p:nvSpPr>
        <p:spPr>
          <a:xfrm>
            <a:off x="4529310" y="5524500"/>
            <a:ext cx="9229381" cy="0"/>
          </a:xfrm>
          <a:prstGeom prst="line">
            <a:avLst/>
          </a:prstGeom>
          <a:ln w="25400" cap="rnd">
            <a:solidFill>
              <a:srgbClr val="FFFFFF"/>
            </a:solidFill>
            <a:prstDash val="solid"/>
            <a:headEnd type="none" w="sm" len="sm"/>
            <a:tailEnd type="none" w="sm" len="sm"/>
          </a:ln>
        </p:spPr>
        <p:txBody>
          <a:bodyPr/>
          <a:lstStyle/>
          <a:p>
            <a:endParaRPr lang="en-US"/>
          </a:p>
        </p:txBody>
      </p:sp>
      <p:sp>
        <p:nvSpPr>
          <p:cNvPr id="8" name="Freeform 8"/>
          <p:cNvSpPr/>
          <p:nvPr/>
        </p:nvSpPr>
        <p:spPr>
          <a:xfrm>
            <a:off x="7626412" y="6772987"/>
            <a:ext cx="3035177" cy="789146"/>
          </a:xfrm>
          <a:custGeom>
            <a:avLst/>
            <a:gdLst/>
            <a:ahLst/>
            <a:cxnLst/>
            <a:rect l="l" t="t" r="r" b="b"/>
            <a:pathLst>
              <a:path w="4046902" h="1052195">
                <a:moveTo>
                  <a:pt x="0" y="0"/>
                </a:moveTo>
                <a:lnTo>
                  <a:pt x="4046903" y="0"/>
                </a:lnTo>
                <a:lnTo>
                  <a:pt x="4046903" y="1052195"/>
                </a:lnTo>
                <a:lnTo>
                  <a:pt x="0" y="105219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3239589" y="5819458"/>
            <a:ext cx="11808823" cy="467042"/>
          </a:xfrm>
          <a:prstGeom prst="rect">
            <a:avLst/>
          </a:prstGeom>
        </p:spPr>
        <p:txBody>
          <a:bodyPr lIns="0" tIns="0" rIns="0" bIns="0" rtlCol="0" anchor="t">
            <a:spAutoFit/>
          </a:bodyPr>
          <a:lstStyle/>
          <a:p>
            <a:pPr algn="ctr">
              <a:lnSpc>
                <a:spcPts val="3919"/>
              </a:lnSpc>
              <a:spcBef>
                <a:spcPct val="0"/>
              </a:spcBef>
            </a:pPr>
            <a:r>
              <a:rPr lang="en-US" sz="2799" b="1" spc="279" dirty="0">
                <a:solidFill>
                  <a:srgbClr val="FFFFFF"/>
                </a:solidFill>
                <a:latin typeface="Brandon Grotesque Bold"/>
                <a:ea typeface="Brandon Grotesque Bold"/>
                <a:cs typeface="Brandon Grotesque Bold"/>
                <a:sym typeface="Brandon Grotesque Bold"/>
              </a:rPr>
              <a:t>CNPENINSULA.ORG/NOABORTIONAMENDMENT</a:t>
            </a:r>
          </a:p>
        </p:txBody>
      </p:sp>
      <p:pic>
        <p:nvPicPr>
          <p:cNvPr id="10" name="Picture 10"/>
          <p:cNvPicPr>
            <a:picLocks noChangeAspect="1"/>
          </p:cNvPicPr>
          <p:nvPr/>
        </p:nvPicPr>
        <p:blipFill>
          <a:blip r:embed="rId4"/>
          <a:stretch>
            <a:fillRect/>
          </a:stretch>
        </p:blipFill>
        <p:spPr>
          <a:xfrm>
            <a:off x="12573000" y="7886700"/>
            <a:ext cx="2243732" cy="22437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38729" y="2371859"/>
            <a:ext cx="21760322" cy="1478600"/>
            <a:chOff x="-663" y="-19050"/>
            <a:chExt cx="5620926" cy="381939"/>
          </a:xfrm>
        </p:grpSpPr>
        <p:sp>
          <p:nvSpPr>
            <p:cNvPr id="3" name="Freeform 3"/>
            <p:cNvSpPr/>
            <p:nvPr/>
          </p:nvSpPr>
          <p:spPr>
            <a:xfrm>
              <a:off x="-663" y="142411"/>
              <a:ext cx="5620263" cy="220478"/>
            </a:xfrm>
            <a:custGeom>
              <a:avLst/>
              <a:gdLst/>
              <a:ahLst/>
              <a:cxnLst/>
              <a:rect l="l" t="t" r="r" b="b"/>
              <a:pathLst>
                <a:path w="5620263" h="220478">
                  <a:moveTo>
                    <a:pt x="0" y="0"/>
                  </a:moveTo>
                  <a:lnTo>
                    <a:pt x="5620263" y="0"/>
                  </a:lnTo>
                  <a:lnTo>
                    <a:pt x="5620263" y="220478"/>
                  </a:lnTo>
                  <a:lnTo>
                    <a:pt x="0" y="220478"/>
                  </a:lnTo>
                  <a:close/>
                </a:path>
              </a:pathLst>
            </a:custGeom>
            <a:solidFill>
              <a:srgbClr val="415E74"/>
            </a:solidFill>
          </p:spPr>
          <p:txBody>
            <a:bodyPr/>
            <a:lstStyle/>
            <a:p>
              <a:endParaRPr lang="en-US"/>
            </a:p>
          </p:txBody>
        </p:sp>
        <p:sp>
          <p:nvSpPr>
            <p:cNvPr id="4" name="TextBox 4"/>
            <p:cNvSpPr txBox="1"/>
            <p:nvPr/>
          </p:nvSpPr>
          <p:spPr>
            <a:xfrm>
              <a:off x="0" y="-19050"/>
              <a:ext cx="5620263" cy="239528"/>
            </a:xfrm>
            <a:prstGeom prst="rect">
              <a:avLst/>
            </a:prstGeom>
          </p:spPr>
          <p:txBody>
            <a:bodyPr lIns="68553" tIns="68553" rIns="68553" bIns="68553" rtlCol="0" anchor="ctr"/>
            <a:lstStyle/>
            <a:p>
              <a:pPr algn="ctr">
                <a:lnSpc>
                  <a:spcPts val="1540"/>
                </a:lnSpc>
              </a:pPr>
              <a:endParaRPr/>
            </a:p>
          </p:txBody>
        </p:sp>
      </p:grpSp>
      <p:sp>
        <p:nvSpPr>
          <p:cNvPr id="13" name="Freeform 48">
            <a:extLst>
              <a:ext uri="{FF2B5EF4-FFF2-40B4-BE49-F238E27FC236}">
                <a16:creationId xmlns:a16="http://schemas.microsoft.com/office/drawing/2014/main" id="{90A9D72D-EF31-E1B3-86F2-2A82B85D9EF8}"/>
              </a:ext>
            </a:extLst>
          </p:cNvPr>
          <p:cNvSpPr/>
          <p:nvPr/>
        </p:nvSpPr>
        <p:spPr>
          <a:xfrm>
            <a:off x="-184" y="0"/>
            <a:ext cx="18288185" cy="2745596"/>
          </a:xfrm>
          <a:custGeom>
            <a:avLst/>
            <a:gdLst/>
            <a:ahLst/>
            <a:cxnLst/>
            <a:rect l="l" t="t" r="r" b="b"/>
            <a:pathLst>
              <a:path w="24384246" h="3660794">
                <a:moveTo>
                  <a:pt x="0" y="0"/>
                </a:moveTo>
                <a:lnTo>
                  <a:pt x="24384246" y="0"/>
                </a:lnTo>
                <a:lnTo>
                  <a:pt x="24384246" y="3660794"/>
                </a:lnTo>
                <a:lnTo>
                  <a:pt x="0" y="3660794"/>
                </a:lnTo>
                <a:lnTo>
                  <a:pt x="0" y="0"/>
                </a:lnTo>
                <a:close/>
              </a:path>
            </a:pathLst>
          </a:custGeom>
          <a:blipFill>
            <a:blip r:embed="rId2"/>
            <a:stretch>
              <a:fillRect t="-78996" b="-265064"/>
            </a:stretch>
          </a:blipFill>
        </p:spPr>
        <p:txBody>
          <a:bodyPr/>
          <a:lstStyle/>
          <a:p>
            <a:endParaRPr lang="en-US" dirty="0"/>
          </a:p>
        </p:txBody>
      </p:sp>
      <p:sp>
        <p:nvSpPr>
          <p:cNvPr id="14" name="Freeform 50">
            <a:extLst>
              <a:ext uri="{FF2B5EF4-FFF2-40B4-BE49-F238E27FC236}">
                <a16:creationId xmlns:a16="http://schemas.microsoft.com/office/drawing/2014/main" id="{FC2A04A5-E970-D895-E9E3-13AE45833A82}"/>
              </a:ext>
            </a:extLst>
          </p:cNvPr>
          <p:cNvSpPr/>
          <p:nvPr/>
        </p:nvSpPr>
        <p:spPr>
          <a:xfrm>
            <a:off x="-266236" y="-37766"/>
            <a:ext cx="18815335" cy="2783362"/>
          </a:xfrm>
          <a:custGeom>
            <a:avLst/>
            <a:gdLst/>
            <a:ahLst/>
            <a:cxnLst/>
            <a:rect l="l" t="t" r="r" b="b"/>
            <a:pathLst>
              <a:path w="4856629" h="805513">
                <a:moveTo>
                  <a:pt x="0" y="0"/>
                </a:moveTo>
                <a:lnTo>
                  <a:pt x="4856629" y="0"/>
                </a:lnTo>
                <a:lnTo>
                  <a:pt x="4856629" y="805513"/>
                </a:lnTo>
                <a:lnTo>
                  <a:pt x="0" y="805513"/>
                </a:lnTo>
                <a:close/>
              </a:path>
            </a:pathLst>
          </a:custGeom>
          <a:solidFill>
            <a:srgbClr val="E4E4E4">
              <a:alpha val="89804"/>
            </a:srgbClr>
          </a:solidFill>
        </p:spPr>
        <p:txBody>
          <a:bodyPr/>
          <a:lstStyle/>
          <a:p>
            <a:endParaRPr lang="en-US"/>
          </a:p>
        </p:txBody>
      </p:sp>
      <p:sp>
        <p:nvSpPr>
          <p:cNvPr id="10" name="TextBox 10"/>
          <p:cNvSpPr txBox="1"/>
          <p:nvPr/>
        </p:nvSpPr>
        <p:spPr>
          <a:xfrm>
            <a:off x="-184" y="1071833"/>
            <a:ext cx="18288184" cy="940963"/>
          </a:xfrm>
          <a:prstGeom prst="rect">
            <a:avLst/>
          </a:prstGeom>
        </p:spPr>
        <p:txBody>
          <a:bodyPr wrap="square" lIns="0" tIns="0" rIns="0" bIns="0" rtlCol="0" anchor="t">
            <a:spAutoFit/>
          </a:bodyPr>
          <a:lstStyle/>
          <a:p>
            <a:pPr algn="ctr">
              <a:lnSpc>
                <a:spcPts val="7641"/>
              </a:lnSpc>
              <a:spcBef>
                <a:spcPct val="0"/>
              </a:spcBef>
            </a:pPr>
            <a:r>
              <a:rPr lang="en-US" sz="5457" b="1" spc="545" dirty="0">
                <a:solidFill>
                  <a:srgbClr val="000000"/>
                </a:solidFill>
                <a:latin typeface="Brandon Grotesque Heavy"/>
                <a:ea typeface="Brandon Grotesque Heavy"/>
                <a:cs typeface="Brandon Grotesque Heavy"/>
                <a:sym typeface="Brandon Grotesque Heavy"/>
              </a:rPr>
              <a:t>CHURCH RESOURCES</a:t>
            </a:r>
          </a:p>
        </p:txBody>
      </p:sp>
      <p:sp>
        <p:nvSpPr>
          <p:cNvPr id="11" name="TextBox 11"/>
          <p:cNvSpPr txBox="1"/>
          <p:nvPr/>
        </p:nvSpPr>
        <p:spPr>
          <a:xfrm>
            <a:off x="2925691" y="4290386"/>
            <a:ext cx="12428914" cy="5501314"/>
          </a:xfrm>
          <a:prstGeom prst="rect">
            <a:avLst/>
          </a:prstGeom>
        </p:spPr>
        <p:txBody>
          <a:bodyPr lIns="0" tIns="0" rIns="0" bIns="0" rtlCol="0" anchor="t">
            <a:spAutoFit/>
          </a:bodyPr>
          <a:lstStyle/>
          <a:p>
            <a:pPr marL="788729" lvl="1" indent="-394364" algn="l">
              <a:lnSpc>
                <a:spcPct val="150000"/>
              </a:lnSpc>
              <a:buAutoNum type="arabicPeriod"/>
            </a:pPr>
            <a:r>
              <a:rPr lang="en-US" sz="3653" b="1" spc="365" dirty="0">
                <a:solidFill>
                  <a:srgbClr val="A9403B"/>
                </a:solidFill>
                <a:latin typeface="Brandon Grotesque Bold"/>
                <a:ea typeface="Brandon Grotesque Bold"/>
                <a:cs typeface="Brandon Grotesque Bold"/>
                <a:sym typeface="Brandon Grotesque Bold"/>
              </a:rPr>
              <a:t> PDF ONE-PAGERS</a:t>
            </a:r>
          </a:p>
          <a:p>
            <a:pPr marL="788729" lvl="1" indent="-394364" algn="l">
              <a:lnSpc>
                <a:spcPct val="150000"/>
              </a:lnSpc>
              <a:buAutoNum type="arabicPeriod"/>
            </a:pPr>
            <a:r>
              <a:rPr lang="en-US" sz="3653" b="1" spc="365" dirty="0">
                <a:solidFill>
                  <a:srgbClr val="A9403B"/>
                </a:solidFill>
                <a:latin typeface="Brandon Grotesque Bold"/>
                <a:ea typeface="Brandon Grotesque Bold"/>
                <a:cs typeface="Brandon Grotesque Bold"/>
                <a:sym typeface="Brandon Grotesque Bold"/>
              </a:rPr>
              <a:t> SLIDE DECK</a:t>
            </a:r>
          </a:p>
          <a:p>
            <a:pPr marL="788729" lvl="1" indent="-394364" algn="l">
              <a:lnSpc>
                <a:spcPct val="150000"/>
              </a:lnSpc>
              <a:buAutoNum type="arabicPeriod"/>
            </a:pPr>
            <a:r>
              <a:rPr lang="en-US" sz="3653" b="1" spc="365" dirty="0">
                <a:solidFill>
                  <a:srgbClr val="A9403B"/>
                </a:solidFill>
                <a:latin typeface="Brandon Grotesque Bold"/>
                <a:ea typeface="Brandon Grotesque Bold"/>
                <a:cs typeface="Brandon Grotesque Bold"/>
                <a:sym typeface="Brandon Grotesque Bold"/>
              </a:rPr>
              <a:t> SOCIAL MEDIA GRAPHICS</a:t>
            </a:r>
          </a:p>
          <a:p>
            <a:pPr marL="788729" lvl="1" indent="-394364" algn="l">
              <a:lnSpc>
                <a:spcPct val="150000"/>
              </a:lnSpc>
              <a:buAutoNum type="arabicPeriod"/>
            </a:pPr>
            <a:r>
              <a:rPr lang="en-US" sz="3653" b="1" spc="365" dirty="0">
                <a:solidFill>
                  <a:srgbClr val="A9403B"/>
                </a:solidFill>
                <a:latin typeface="Brandon Grotesque Bold"/>
                <a:ea typeface="Brandon Grotesque Bold"/>
                <a:cs typeface="Brandon Grotesque Bold"/>
                <a:sym typeface="Brandon Grotesque Bold"/>
              </a:rPr>
              <a:t> CNP STAFF/BOARD SPEAKING</a:t>
            </a:r>
          </a:p>
          <a:p>
            <a:pPr marL="788729" lvl="1" indent="-394364" algn="l">
              <a:lnSpc>
                <a:spcPct val="150000"/>
              </a:lnSpc>
              <a:spcBef>
                <a:spcPct val="0"/>
              </a:spcBef>
              <a:buAutoNum type="arabicPeriod"/>
            </a:pPr>
            <a:r>
              <a:rPr lang="en-US" sz="3653" b="1" spc="365" dirty="0">
                <a:solidFill>
                  <a:srgbClr val="A9403B"/>
                </a:solidFill>
                <a:latin typeface="Brandon Grotesque Bold"/>
                <a:ea typeface="Brandon Grotesque Bold"/>
                <a:cs typeface="Brandon Grotesque Bold"/>
                <a:sym typeface="Brandon Grotesque Bold"/>
              </a:rPr>
              <a:t> EXECUTIVE DIRECTOR VIDEO</a:t>
            </a:r>
          </a:p>
          <a:p>
            <a:pPr marL="788729" lvl="1" indent="-394364" algn="l">
              <a:lnSpc>
                <a:spcPts val="5114"/>
              </a:lnSpc>
              <a:spcBef>
                <a:spcPct val="0"/>
              </a:spcBef>
              <a:buAutoNum type="arabicPeriod"/>
            </a:pPr>
            <a:endParaRPr lang="en-US" sz="3653" b="1" spc="365" dirty="0">
              <a:solidFill>
                <a:srgbClr val="A9403B"/>
              </a:solidFill>
              <a:latin typeface="Brandon Grotesque Bold"/>
              <a:ea typeface="Brandon Grotesque Bold"/>
              <a:cs typeface="Brandon Grotesque Bold"/>
              <a:sym typeface="Brandon Grotesque Bold"/>
            </a:endParaRPr>
          </a:p>
          <a:p>
            <a:pPr marL="394365" lvl="1" algn="l">
              <a:lnSpc>
                <a:spcPts val="5114"/>
              </a:lnSpc>
              <a:spcBef>
                <a:spcPct val="0"/>
              </a:spcBef>
            </a:pPr>
            <a:r>
              <a:rPr lang="en-US" sz="3653" b="1" i="1" spc="365" dirty="0">
                <a:solidFill>
                  <a:srgbClr val="A9403B"/>
                </a:solidFill>
                <a:latin typeface="Brandon Grotesque Bold"/>
                <a:ea typeface="Brandon Grotesque Bold"/>
                <a:cs typeface="Brandon Grotesque Bold"/>
                <a:sym typeface="Brandon Grotesque Bold"/>
              </a:rPr>
              <a:t>Content available in Canva upon request</a:t>
            </a:r>
          </a:p>
        </p:txBody>
      </p:sp>
      <p:sp>
        <p:nvSpPr>
          <p:cNvPr id="5" name="TextBox 5"/>
          <p:cNvSpPr txBox="1"/>
          <p:nvPr/>
        </p:nvSpPr>
        <p:spPr>
          <a:xfrm>
            <a:off x="1158887" y="3084632"/>
            <a:ext cx="15965090" cy="604062"/>
          </a:xfrm>
          <a:prstGeom prst="rect">
            <a:avLst/>
          </a:prstGeom>
        </p:spPr>
        <p:txBody>
          <a:bodyPr lIns="0" tIns="0" rIns="0" bIns="0" rtlCol="0" anchor="t">
            <a:spAutoFit/>
          </a:bodyPr>
          <a:lstStyle/>
          <a:p>
            <a:pPr algn="ctr">
              <a:lnSpc>
                <a:spcPts val="4912"/>
              </a:lnSpc>
              <a:spcBef>
                <a:spcPct val="0"/>
              </a:spcBef>
            </a:pPr>
            <a:r>
              <a:rPr lang="en-US" sz="3508" b="1" spc="561" dirty="0">
                <a:solidFill>
                  <a:srgbClr val="FFFFFF"/>
                </a:solidFill>
                <a:latin typeface="Brandon Grotesque Bold"/>
                <a:ea typeface="Brandon Grotesque Bold"/>
                <a:cs typeface="Brandon Grotesque Bold"/>
                <a:sym typeface="Brandon Grotesque Bold"/>
              </a:rPr>
              <a:t>CNPENINSULA.ORG/NOABORTIONAMENDMENT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403B"/>
        </a:solidFill>
        <a:effectLst/>
      </p:bgPr>
    </p:bg>
    <p:spTree>
      <p:nvGrpSpPr>
        <p:cNvPr id="1" name=""/>
        <p:cNvGrpSpPr/>
        <p:nvPr/>
      </p:nvGrpSpPr>
      <p:grpSpPr>
        <a:xfrm>
          <a:off x="0" y="0"/>
          <a:ext cx="0" cy="0"/>
          <a:chOff x="0" y="0"/>
          <a:chExt cx="0" cy="0"/>
        </a:xfrm>
      </p:grpSpPr>
      <p:sp>
        <p:nvSpPr>
          <p:cNvPr id="2" name="Freeform 2"/>
          <p:cNvSpPr/>
          <p:nvPr/>
        </p:nvSpPr>
        <p:spPr>
          <a:xfrm>
            <a:off x="0" y="1717270"/>
            <a:ext cx="18288000" cy="6852461"/>
          </a:xfrm>
          <a:custGeom>
            <a:avLst/>
            <a:gdLst/>
            <a:ahLst/>
            <a:cxnLst/>
            <a:rect l="l" t="t" r="r" b="b"/>
            <a:pathLst>
              <a:path w="18288000" h="6852461">
                <a:moveTo>
                  <a:pt x="0" y="0"/>
                </a:moveTo>
                <a:lnTo>
                  <a:pt x="18288000" y="0"/>
                </a:lnTo>
                <a:lnTo>
                  <a:pt x="18288000" y="6852460"/>
                </a:lnTo>
                <a:lnTo>
                  <a:pt x="0" y="6852460"/>
                </a:lnTo>
                <a:lnTo>
                  <a:pt x="0" y="0"/>
                </a:lnTo>
                <a:close/>
              </a:path>
            </a:pathLst>
          </a:custGeom>
          <a:blipFill>
            <a:blip r:embed="rId2"/>
            <a:stretch>
              <a:fillRect l="-640" t="-56044" r="-640" b="-24155"/>
            </a:stretch>
          </a:blipFill>
        </p:spPr>
        <p:txBody>
          <a:bodyPr/>
          <a:lstStyle/>
          <a:p>
            <a:endParaRPr lang="en-US"/>
          </a:p>
        </p:txBody>
      </p:sp>
      <p:grpSp>
        <p:nvGrpSpPr>
          <p:cNvPr id="3" name="Group 3"/>
          <p:cNvGrpSpPr/>
          <p:nvPr/>
        </p:nvGrpSpPr>
        <p:grpSpPr>
          <a:xfrm>
            <a:off x="0" y="1717270"/>
            <a:ext cx="18288000" cy="6852461"/>
            <a:chOff x="0" y="0"/>
            <a:chExt cx="3117761" cy="1168216"/>
          </a:xfrm>
        </p:grpSpPr>
        <p:sp>
          <p:nvSpPr>
            <p:cNvPr id="4" name="Freeform 4"/>
            <p:cNvSpPr/>
            <p:nvPr/>
          </p:nvSpPr>
          <p:spPr>
            <a:xfrm>
              <a:off x="0" y="0"/>
              <a:ext cx="3117761" cy="1168216"/>
            </a:xfrm>
            <a:custGeom>
              <a:avLst/>
              <a:gdLst/>
              <a:ahLst/>
              <a:cxnLst/>
              <a:rect l="l" t="t" r="r" b="b"/>
              <a:pathLst>
                <a:path w="3117761" h="1168216">
                  <a:moveTo>
                    <a:pt x="0" y="0"/>
                  </a:moveTo>
                  <a:lnTo>
                    <a:pt x="3117761" y="0"/>
                  </a:lnTo>
                  <a:lnTo>
                    <a:pt x="3117761" y="1168216"/>
                  </a:lnTo>
                  <a:lnTo>
                    <a:pt x="0" y="1168216"/>
                  </a:lnTo>
                  <a:close/>
                </a:path>
              </a:pathLst>
            </a:custGeom>
            <a:solidFill>
              <a:srgbClr val="E4E4E4">
                <a:alpha val="89804"/>
              </a:srgbClr>
            </a:solidFill>
          </p:spPr>
          <p:txBody>
            <a:bodyPr/>
            <a:lstStyle/>
            <a:p>
              <a:endParaRPr lang="en-US"/>
            </a:p>
          </p:txBody>
        </p:sp>
        <p:sp>
          <p:nvSpPr>
            <p:cNvPr id="5" name="TextBox 5"/>
            <p:cNvSpPr txBox="1"/>
            <p:nvPr/>
          </p:nvSpPr>
          <p:spPr>
            <a:xfrm>
              <a:off x="0" y="-28575"/>
              <a:ext cx="3117761" cy="1196791"/>
            </a:xfrm>
            <a:prstGeom prst="rect">
              <a:avLst/>
            </a:prstGeom>
          </p:spPr>
          <p:txBody>
            <a:bodyPr lIns="50800" tIns="50800" rIns="50800" bIns="50800" rtlCol="0" anchor="ctr"/>
            <a:lstStyle/>
            <a:p>
              <a:pPr algn="ctr">
                <a:lnSpc>
                  <a:spcPts val="2100"/>
                </a:lnSpc>
                <a:spcBef>
                  <a:spcPct val="0"/>
                </a:spcBef>
              </a:pPr>
              <a:endParaRPr/>
            </a:p>
          </p:txBody>
        </p:sp>
      </p:grpSp>
      <p:grpSp>
        <p:nvGrpSpPr>
          <p:cNvPr id="6" name="Group 6"/>
          <p:cNvGrpSpPr/>
          <p:nvPr/>
        </p:nvGrpSpPr>
        <p:grpSpPr>
          <a:xfrm>
            <a:off x="3629025" y="2199646"/>
            <a:ext cx="10969970" cy="2259806"/>
            <a:chOff x="0" y="0"/>
            <a:chExt cx="14626627" cy="3013075"/>
          </a:xfrm>
        </p:grpSpPr>
        <p:sp>
          <p:nvSpPr>
            <p:cNvPr id="7" name="TextBox 7"/>
            <p:cNvSpPr txBox="1"/>
            <p:nvPr/>
          </p:nvSpPr>
          <p:spPr>
            <a:xfrm>
              <a:off x="4054678" y="-133350"/>
              <a:ext cx="7928205" cy="1607358"/>
            </a:xfrm>
            <a:prstGeom prst="rect">
              <a:avLst/>
            </a:prstGeom>
          </p:spPr>
          <p:txBody>
            <a:bodyPr lIns="0" tIns="0" rIns="0" bIns="0" rtlCol="0" anchor="t">
              <a:spAutoFit/>
            </a:bodyPr>
            <a:lstStyle/>
            <a:p>
              <a:pPr algn="r">
                <a:lnSpc>
                  <a:spcPts val="10191"/>
                </a:lnSpc>
                <a:spcBef>
                  <a:spcPct val="0"/>
                </a:spcBef>
              </a:pPr>
              <a:r>
                <a:rPr lang="en-US" sz="7279" b="1" spc="727">
                  <a:solidFill>
                    <a:srgbClr val="000000"/>
                  </a:solidFill>
                  <a:latin typeface="Brandon Grotesque Heavy"/>
                  <a:ea typeface="Brandon Grotesque Heavy"/>
                  <a:cs typeface="Brandon Grotesque Heavy"/>
                  <a:sym typeface="Brandon Grotesque Heavy"/>
                </a:rPr>
                <a:t>ABORTION</a:t>
              </a:r>
            </a:p>
          </p:txBody>
        </p:sp>
        <p:sp>
          <p:nvSpPr>
            <p:cNvPr id="8" name="TextBox 8"/>
            <p:cNvSpPr txBox="1"/>
            <p:nvPr/>
          </p:nvSpPr>
          <p:spPr>
            <a:xfrm>
              <a:off x="2643744" y="184251"/>
              <a:ext cx="1875588" cy="1019780"/>
            </a:xfrm>
            <a:prstGeom prst="rect">
              <a:avLst/>
            </a:prstGeom>
          </p:spPr>
          <p:txBody>
            <a:bodyPr lIns="0" tIns="0" rIns="0" bIns="0" rtlCol="0" anchor="t">
              <a:spAutoFit/>
            </a:bodyPr>
            <a:lstStyle/>
            <a:p>
              <a:pPr algn="l">
                <a:lnSpc>
                  <a:spcPts val="6550"/>
                </a:lnSpc>
                <a:spcBef>
                  <a:spcPct val="0"/>
                </a:spcBef>
              </a:pPr>
              <a:r>
                <a:rPr lang="en-US" sz="4679" b="1" spc="467">
                  <a:solidFill>
                    <a:srgbClr val="000000"/>
                  </a:solidFill>
                  <a:latin typeface="Brandon Grotesque Medium"/>
                  <a:ea typeface="Brandon Grotesque Medium"/>
                  <a:cs typeface="Brandon Grotesque Medium"/>
                  <a:sym typeface="Brandon Grotesque Medium"/>
                </a:rPr>
                <a:t>THE</a:t>
              </a:r>
            </a:p>
          </p:txBody>
        </p:sp>
        <p:sp>
          <p:nvSpPr>
            <p:cNvPr id="9" name="TextBox 9"/>
            <p:cNvSpPr txBox="1"/>
            <p:nvPr/>
          </p:nvSpPr>
          <p:spPr>
            <a:xfrm>
              <a:off x="0" y="1405717"/>
              <a:ext cx="9705506" cy="1607358"/>
            </a:xfrm>
            <a:prstGeom prst="rect">
              <a:avLst/>
            </a:prstGeom>
          </p:spPr>
          <p:txBody>
            <a:bodyPr lIns="0" tIns="0" rIns="0" bIns="0" rtlCol="0" anchor="t">
              <a:spAutoFit/>
            </a:bodyPr>
            <a:lstStyle/>
            <a:p>
              <a:pPr algn="just">
                <a:lnSpc>
                  <a:spcPts val="10191"/>
                </a:lnSpc>
                <a:spcBef>
                  <a:spcPct val="0"/>
                </a:spcBef>
              </a:pPr>
              <a:r>
                <a:rPr lang="en-US" sz="7279" b="1" spc="727">
                  <a:solidFill>
                    <a:srgbClr val="000000"/>
                  </a:solidFill>
                  <a:latin typeface="Brandon Grotesque Heavy"/>
                  <a:ea typeface="Brandon Grotesque Heavy"/>
                  <a:cs typeface="Brandon Grotesque Heavy"/>
                  <a:sym typeface="Brandon Grotesque Heavy"/>
                </a:rPr>
                <a:t>AMENDMENT</a:t>
              </a:r>
            </a:p>
          </p:txBody>
        </p:sp>
        <p:sp>
          <p:nvSpPr>
            <p:cNvPr id="10" name="TextBox 10"/>
            <p:cNvSpPr txBox="1"/>
            <p:nvPr/>
          </p:nvSpPr>
          <p:spPr>
            <a:xfrm>
              <a:off x="8824714" y="1717392"/>
              <a:ext cx="5801913" cy="1031632"/>
            </a:xfrm>
            <a:prstGeom prst="rect">
              <a:avLst/>
            </a:prstGeom>
          </p:spPr>
          <p:txBody>
            <a:bodyPr lIns="0" tIns="0" rIns="0" bIns="0" rtlCol="0" anchor="t">
              <a:spAutoFit/>
            </a:bodyPr>
            <a:lstStyle/>
            <a:p>
              <a:pPr algn="r">
                <a:lnSpc>
                  <a:spcPts val="6550"/>
                </a:lnSpc>
                <a:spcBef>
                  <a:spcPct val="0"/>
                </a:spcBef>
              </a:pPr>
              <a:r>
                <a:rPr lang="en-US" sz="4679" b="1" spc="467">
                  <a:solidFill>
                    <a:srgbClr val="000000"/>
                  </a:solidFill>
                  <a:latin typeface="Brandon Grotesque Medium"/>
                  <a:ea typeface="Brandon Grotesque Medium"/>
                  <a:cs typeface="Brandon Grotesque Medium"/>
                  <a:sym typeface="Brandon Grotesque Medium"/>
                </a:rPr>
                <a:t>IN VIRGINIA</a:t>
              </a:r>
            </a:p>
          </p:txBody>
        </p:sp>
      </p:grpSp>
      <p:grpSp>
        <p:nvGrpSpPr>
          <p:cNvPr id="11" name="Group 11"/>
          <p:cNvGrpSpPr/>
          <p:nvPr/>
        </p:nvGrpSpPr>
        <p:grpSpPr>
          <a:xfrm>
            <a:off x="404372" y="4050893"/>
            <a:ext cx="17419278" cy="4213085"/>
            <a:chOff x="0" y="0"/>
            <a:chExt cx="23225704" cy="5617447"/>
          </a:xfrm>
        </p:grpSpPr>
        <p:sp>
          <p:nvSpPr>
            <p:cNvPr id="12" name="TextBox 12"/>
            <p:cNvSpPr txBox="1"/>
            <p:nvPr/>
          </p:nvSpPr>
          <p:spPr>
            <a:xfrm>
              <a:off x="1958246" y="662238"/>
              <a:ext cx="19309213" cy="4560283"/>
            </a:xfrm>
            <a:prstGeom prst="rect">
              <a:avLst/>
            </a:prstGeom>
          </p:spPr>
          <p:txBody>
            <a:bodyPr lIns="0" tIns="0" rIns="0" bIns="0" rtlCol="0" anchor="t">
              <a:spAutoFit/>
            </a:bodyPr>
            <a:lstStyle/>
            <a:p>
              <a:pPr algn="just">
                <a:lnSpc>
                  <a:spcPts val="3993"/>
                </a:lnSpc>
              </a:pPr>
              <a:r>
                <a:rPr lang="en-US" sz="2465" spc="24">
                  <a:solidFill>
                    <a:srgbClr val="000000"/>
                  </a:solidFill>
                  <a:latin typeface="Times New Roman"/>
                  <a:ea typeface="Times New Roman"/>
                  <a:cs typeface="Times New Roman"/>
                  <a:sym typeface="Times New Roman"/>
                </a:rPr>
                <a:t>That every individual has the fundamental right to reproductive freedom and that the right to make and effectuate one's own decisions about all matters related to one's pregnancy cannot be denied, burdened, or otherwise infringed upon by the Commonwealth, unless justified by a compelling state interest and achieved by the least restrictive means. The amendment prohibits the Commonwealth from penalizing, prosecuting, or otherwise taking adverse action against an individual for exercising the individual's right to reproductive freedom or for aiding another individual in the exercise of such right, unless justified by a compelling state interest.</a:t>
              </a:r>
            </a:p>
          </p:txBody>
        </p:sp>
        <p:sp>
          <p:nvSpPr>
            <p:cNvPr id="13" name="TextBox 13"/>
            <p:cNvSpPr txBox="1"/>
            <p:nvPr/>
          </p:nvSpPr>
          <p:spPr>
            <a:xfrm>
              <a:off x="0" y="-314325"/>
              <a:ext cx="2096052" cy="3599858"/>
            </a:xfrm>
            <a:prstGeom prst="rect">
              <a:avLst/>
            </a:prstGeom>
          </p:spPr>
          <p:txBody>
            <a:bodyPr lIns="0" tIns="0" rIns="0" bIns="0" rtlCol="0" anchor="t">
              <a:spAutoFit/>
            </a:bodyPr>
            <a:lstStyle/>
            <a:p>
              <a:pPr algn="ctr">
                <a:lnSpc>
                  <a:spcPts val="22754"/>
                </a:lnSpc>
                <a:spcBef>
                  <a:spcPct val="0"/>
                </a:spcBef>
              </a:pPr>
              <a:r>
                <a:rPr lang="en-US" sz="16253" b="1" spc="1625" dirty="0">
                  <a:solidFill>
                    <a:srgbClr val="000000">
                      <a:alpha val="29804"/>
                    </a:srgbClr>
                  </a:solidFill>
                  <a:latin typeface="Brandon Grotesque Medium"/>
                  <a:ea typeface="Brandon Grotesque Medium"/>
                  <a:cs typeface="Brandon Grotesque Medium"/>
                  <a:sym typeface="Brandon Grotesque Medium"/>
                </a:rPr>
                <a:t>“</a:t>
              </a:r>
            </a:p>
          </p:txBody>
        </p:sp>
        <p:sp>
          <p:nvSpPr>
            <p:cNvPr id="14" name="TextBox 14"/>
            <p:cNvSpPr txBox="1"/>
            <p:nvPr/>
          </p:nvSpPr>
          <p:spPr>
            <a:xfrm rot="-10800000">
              <a:off x="21129652" y="2331914"/>
              <a:ext cx="2096052" cy="3599858"/>
            </a:xfrm>
            <a:prstGeom prst="rect">
              <a:avLst/>
            </a:prstGeom>
          </p:spPr>
          <p:txBody>
            <a:bodyPr lIns="0" tIns="0" rIns="0" bIns="0" rtlCol="0" anchor="t">
              <a:spAutoFit/>
            </a:bodyPr>
            <a:lstStyle/>
            <a:p>
              <a:pPr algn="ctr">
                <a:lnSpc>
                  <a:spcPts val="22754"/>
                </a:lnSpc>
                <a:spcBef>
                  <a:spcPct val="0"/>
                </a:spcBef>
              </a:pPr>
              <a:r>
                <a:rPr lang="en-US" sz="16253" b="1" spc="1625">
                  <a:solidFill>
                    <a:srgbClr val="000000">
                      <a:alpha val="29804"/>
                    </a:srgbClr>
                  </a:solidFill>
                  <a:latin typeface="Brandon Grotesque Medium"/>
                  <a:ea typeface="Brandon Grotesque Medium"/>
                  <a:cs typeface="Brandon Grotesque Medium"/>
                  <a:sym typeface="Brandon Grotesque Medium"/>
                </a:rPr>
                <a:t>“</a:t>
              </a:r>
            </a:p>
          </p:txBody>
        </p:sp>
      </p:grpSp>
      <p:grpSp>
        <p:nvGrpSpPr>
          <p:cNvPr id="15" name="Group 15"/>
          <p:cNvGrpSpPr/>
          <p:nvPr/>
        </p:nvGrpSpPr>
        <p:grpSpPr>
          <a:xfrm>
            <a:off x="6023806" y="8020326"/>
            <a:ext cx="6240389" cy="1098809"/>
            <a:chOff x="0" y="0"/>
            <a:chExt cx="1281676" cy="225678"/>
          </a:xfrm>
        </p:grpSpPr>
        <p:sp>
          <p:nvSpPr>
            <p:cNvPr id="16" name="Freeform 16"/>
            <p:cNvSpPr/>
            <p:nvPr/>
          </p:nvSpPr>
          <p:spPr>
            <a:xfrm>
              <a:off x="0" y="0"/>
              <a:ext cx="1281676" cy="225678"/>
            </a:xfrm>
            <a:custGeom>
              <a:avLst/>
              <a:gdLst/>
              <a:ahLst/>
              <a:cxnLst/>
              <a:rect l="l" t="t" r="r" b="b"/>
              <a:pathLst>
                <a:path w="1281676" h="225678">
                  <a:moveTo>
                    <a:pt x="0" y="0"/>
                  </a:moveTo>
                  <a:lnTo>
                    <a:pt x="1281676" y="0"/>
                  </a:lnTo>
                  <a:lnTo>
                    <a:pt x="1281676" y="225678"/>
                  </a:lnTo>
                  <a:lnTo>
                    <a:pt x="0" y="225678"/>
                  </a:lnTo>
                  <a:close/>
                </a:path>
              </a:pathLst>
            </a:custGeom>
            <a:solidFill>
              <a:srgbClr val="415E74"/>
            </a:solidFill>
          </p:spPr>
          <p:txBody>
            <a:bodyPr/>
            <a:lstStyle/>
            <a:p>
              <a:endParaRPr lang="en-US"/>
            </a:p>
          </p:txBody>
        </p:sp>
        <p:sp>
          <p:nvSpPr>
            <p:cNvPr id="17" name="TextBox 17"/>
            <p:cNvSpPr txBox="1"/>
            <p:nvPr/>
          </p:nvSpPr>
          <p:spPr>
            <a:xfrm>
              <a:off x="0" y="-19050"/>
              <a:ext cx="1281676" cy="244728"/>
            </a:xfrm>
            <a:prstGeom prst="rect">
              <a:avLst/>
            </a:prstGeom>
          </p:spPr>
          <p:txBody>
            <a:bodyPr lIns="86219" tIns="86219" rIns="86219" bIns="86219" rtlCol="0" anchor="ctr"/>
            <a:lstStyle/>
            <a:p>
              <a:pPr algn="ctr">
                <a:lnSpc>
                  <a:spcPts val="1540"/>
                </a:lnSpc>
              </a:pPr>
              <a:endParaRPr/>
            </a:p>
          </p:txBody>
        </p:sp>
      </p:grpSp>
      <p:grpSp>
        <p:nvGrpSpPr>
          <p:cNvPr id="18" name="Group 18"/>
          <p:cNvGrpSpPr/>
          <p:nvPr/>
        </p:nvGrpSpPr>
        <p:grpSpPr>
          <a:xfrm rot="5400000">
            <a:off x="8928128" y="8956488"/>
            <a:ext cx="371765" cy="325294"/>
            <a:chOff x="0" y="0"/>
            <a:chExt cx="812800" cy="711200"/>
          </a:xfrm>
        </p:grpSpPr>
        <p:sp>
          <p:nvSpPr>
            <p:cNvPr id="19" name="Freeform 1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182E3E"/>
            </a:solidFill>
          </p:spPr>
          <p:txBody>
            <a:bodyPr/>
            <a:lstStyle/>
            <a:p>
              <a:endParaRPr lang="en-US"/>
            </a:p>
          </p:txBody>
        </p:sp>
        <p:sp>
          <p:nvSpPr>
            <p:cNvPr id="20" name="TextBox 20"/>
            <p:cNvSpPr txBox="1"/>
            <p:nvPr/>
          </p:nvSpPr>
          <p:spPr>
            <a:xfrm>
              <a:off x="127000" y="292100"/>
              <a:ext cx="558800" cy="368300"/>
            </a:xfrm>
            <a:prstGeom prst="rect">
              <a:avLst/>
            </a:prstGeom>
          </p:spPr>
          <p:txBody>
            <a:bodyPr lIns="50800" tIns="50800" rIns="50800" bIns="50800" rtlCol="0" anchor="ctr"/>
            <a:lstStyle/>
            <a:p>
              <a:pPr algn="ctr">
                <a:lnSpc>
                  <a:spcPts val="3359"/>
                </a:lnSpc>
              </a:pPr>
              <a:endParaRPr/>
            </a:p>
          </p:txBody>
        </p:sp>
      </p:grpSp>
      <p:sp>
        <p:nvSpPr>
          <p:cNvPr id="21" name="TextBox 21"/>
          <p:cNvSpPr txBox="1"/>
          <p:nvPr/>
        </p:nvSpPr>
        <p:spPr>
          <a:xfrm>
            <a:off x="6023807" y="8318668"/>
            <a:ext cx="6240388" cy="458011"/>
          </a:xfrm>
          <a:prstGeom prst="rect">
            <a:avLst/>
          </a:prstGeom>
        </p:spPr>
        <p:txBody>
          <a:bodyPr wrap="square" lIns="0" tIns="0" rIns="0" bIns="0" rtlCol="0" anchor="t">
            <a:spAutoFit/>
          </a:bodyPr>
          <a:lstStyle/>
          <a:p>
            <a:pPr algn="ctr">
              <a:lnSpc>
                <a:spcPts val="3718"/>
              </a:lnSpc>
              <a:spcBef>
                <a:spcPct val="0"/>
              </a:spcBef>
            </a:pPr>
            <a:r>
              <a:rPr lang="en-US" sz="2655" b="1" spc="265" dirty="0">
                <a:solidFill>
                  <a:srgbClr val="FFFFFF"/>
                </a:solidFill>
                <a:latin typeface="Brandon Grotesque Bold"/>
                <a:ea typeface="Brandon Grotesque Bold"/>
                <a:cs typeface="Brandon Grotesque Bold"/>
                <a:sym typeface="Brandon Grotesque Bold"/>
              </a:rPr>
              <a:t>WHAT COULD HAPPEN IN VA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58064" y="6784249"/>
            <a:ext cx="6258204" cy="2646369"/>
          </a:xfrm>
          <a:custGeom>
            <a:avLst/>
            <a:gdLst/>
            <a:ahLst/>
            <a:cxnLst/>
            <a:rect l="l" t="t" r="r" b="b"/>
            <a:pathLst>
              <a:path w="6258204" h="2646369">
                <a:moveTo>
                  <a:pt x="0" y="0"/>
                </a:moveTo>
                <a:lnTo>
                  <a:pt x="6258204" y="0"/>
                </a:lnTo>
                <a:lnTo>
                  <a:pt x="6258204" y="2646369"/>
                </a:lnTo>
                <a:lnTo>
                  <a:pt x="0" y="2646369"/>
                </a:lnTo>
                <a:lnTo>
                  <a:pt x="0" y="0"/>
                </a:lnTo>
                <a:close/>
              </a:path>
            </a:pathLst>
          </a:custGeom>
          <a:blipFill>
            <a:blip r:embed="rId2"/>
            <a:stretch>
              <a:fillRect t="-29960" b="-29960"/>
            </a:stretch>
          </a:blipFill>
        </p:spPr>
        <p:txBody>
          <a:bodyPr/>
          <a:lstStyle/>
          <a:p>
            <a:endParaRPr lang="en-US"/>
          </a:p>
        </p:txBody>
      </p:sp>
      <p:grpSp>
        <p:nvGrpSpPr>
          <p:cNvPr id="3" name="Group 3"/>
          <p:cNvGrpSpPr/>
          <p:nvPr/>
        </p:nvGrpSpPr>
        <p:grpSpPr>
          <a:xfrm>
            <a:off x="1605640" y="6784249"/>
            <a:ext cx="508103" cy="2646369"/>
            <a:chOff x="0" y="0"/>
            <a:chExt cx="160553" cy="836214"/>
          </a:xfrm>
        </p:grpSpPr>
        <p:sp>
          <p:nvSpPr>
            <p:cNvPr id="4" name="Freeform 4"/>
            <p:cNvSpPr/>
            <p:nvPr/>
          </p:nvSpPr>
          <p:spPr>
            <a:xfrm>
              <a:off x="0" y="0"/>
              <a:ext cx="160553" cy="836214"/>
            </a:xfrm>
            <a:custGeom>
              <a:avLst/>
              <a:gdLst/>
              <a:ahLst/>
              <a:cxnLst/>
              <a:rect l="l" t="t" r="r" b="b"/>
              <a:pathLst>
                <a:path w="160553" h="836214">
                  <a:moveTo>
                    <a:pt x="0" y="0"/>
                  </a:moveTo>
                  <a:lnTo>
                    <a:pt x="160553" y="0"/>
                  </a:lnTo>
                  <a:lnTo>
                    <a:pt x="160553" y="836214"/>
                  </a:lnTo>
                  <a:lnTo>
                    <a:pt x="0" y="836214"/>
                  </a:lnTo>
                  <a:close/>
                </a:path>
              </a:pathLst>
            </a:custGeom>
            <a:solidFill>
              <a:srgbClr val="A9403B"/>
            </a:solidFill>
          </p:spPr>
          <p:txBody>
            <a:bodyPr/>
            <a:lstStyle/>
            <a:p>
              <a:endParaRPr lang="en-US"/>
            </a:p>
          </p:txBody>
        </p:sp>
        <p:sp>
          <p:nvSpPr>
            <p:cNvPr id="5" name="TextBox 5"/>
            <p:cNvSpPr txBox="1"/>
            <p:nvPr/>
          </p:nvSpPr>
          <p:spPr>
            <a:xfrm>
              <a:off x="0" y="-38100"/>
              <a:ext cx="160553" cy="874314"/>
            </a:xfrm>
            <a:prstGeom prst="rect">
              <a:avLst/>
            </a:prstGeom>
          </p:spPr>
          <p:txBody>
            <a:bodyPr lIns="42342" tIns="42342" rIns="42342" bIns="42342" rtlCol="0" anchor="ctr"/>
            <a:lstStyle/>
            <a:p>
              <a:pPr algn="ctr">
                <a:lnSpc>
                  <a:spcPts val="2626"/>
                </a:lnSpc>
              </a:pPr>
              <a:endParaRPr/>
            </a:p>
          </p:txBody>
        </p:sp>
      </p:grpSp>
      <p:sp>
        <p:nvSpPr>
          <p:cNvPr id="6" name="TextBox 6"/>
          <p:cNvSpPr txBox="1"/>
          <p:nvPr/>
        </p:nvSpPr>
        <p:spPr>
          <a:xfrm>
            <a:off x="8890190" y="7168707"/>
            <a:ext cx="7188010" cy="457946"/>
          </a:xfrm>
          <a:prstGeom prst="rect">
            <a:avLst/>
          </a:prstGeom>
        </p:spPr>
        <p:txBody>
          <a:bodyPr wrap="square" lIns="0" tIns="0" rIns="0" bIns="0" rtlCol="0" anchor="t">
            <a:spAutoFit/>
          </a:bodyPr>
          <a:lstStyle/>
          <a:p>
            <a:pPr algn="l">
              <a:lnSpc>
                <a:spcPts val="3714"/>
              </a:lnSpc>
              <a:spcBef>
                <a:spcPct val="0"/>
              </a:spcBef>
            </a:pPr>
            <a:r>
              <a:rPr lang="en-US" sz="2653" b="1" spc="265" dirty="0">
                <a:solidFill>
                  <a:srgbClr val="A9403B"/>
                </a:solidFill>
                <a:latin typeface="Brandon Grotesque Bold"/>
                <a:ea typeface="Brandon Grotesque Bold"/>
                <a:cs typeface="Brandon Grotesque Bold"/>
                <a:sym typeface="Brandon Grotesque Bold"/>
              </a:rPr>
              <a:t>PARENTAL RIGHTS UNDERMINED</a:t>
            </a:r>
          </a:p>
        </p:txBody>
      </p:sp>
      <p:sp>
        <p:nvSpPr>
          <p:cNvPr id="7" name="TextBox 7"/>
          <p:cNvSpPr txBox="1"/>
          <p:nvPr/>
        </p:nvSpPr>
        <p:spPr>
          <a:xfrm>
            <a:off x="8890190" y="7636880"/>
            <a:ext cx="7792170" cy="1440596"/>
          </a:xfrm>
          <a:prstGeom prst="rect">
            <a:avLst/>
          </a:prstGeom>
        </p:spPr>
        <p:txBody>
          <a:bodyPr lIns="0" tIns="0" rIns="0" bIns="0" rtlCol="0" anchor="t">
            <a:spAutoFit/>
          </a:bodyPr>
          <a:lstStyle/>
          <a:p>
            <a:pPr algn="l">
              <a:lnSpc>
                <a:spcPts val="3760"/>
              </a:lnSpc>
            </a:pPr>
            <a:r>
              <a:rPr lang="en-US" sz="2321" spc="139">
                <a:solidFill>
                  <a:srgbClr val="000000"/>
                </a:solidFill>
                <a:latin typeface="Times New Roman"/>
                <a:ea typeface="Times New Roman"/>
                <a:cs typeface="Times New Roman"/>
                <a:sym typeface="Times New Roman"/>
              </a:rPr>
              <a:t>This amendment eliminates the right of parents </a:t>
            </a:r>
          </a:p>
          <a:p>
            <a:pPr algn="l">
              <a:lnSpc>
                <a:spcPts val="3760"/>
              </a:lnSpc>
            </a:pPr>
            <a:r>
              <a:rPr lang="en-US" sz="2321" spc="139">
                <a:solidFill>
                  <a:srgbClr val="000000"/>
                </a:solidFill>
                <a:latin typeface="Times New Roman"/>
                <a:ea typeface="Times New Roman"/>
                <a:cs typeface="Times New Roman"/>
                <a:sym typeface="Times New Roman"/>
              </a:rPr>
              <a:t>to know about or consent to their young child's invasive abortion surgery.</a:t>
            </a:r>
          </a:p>
        </p:txBody>
      </p:sp>
      <p:grpSp>
        <p:nvGrpSpPr>
          <p:cNvPr id="8" name="Group 8"/>
          <p:cNvGrpSpPr/>
          <p:nvPr/>
        </p:nvGrpSpPr>
        <p:grpSpPr>
          <a:xfrm>
            <a:off x="1612872" y="875216"/>
            <a:ext cx="15929620" cy="2608704"/>
            <a:chOff x="0" y="0"/>
            <a:chExt cx="21239493" cy="3478272"/>
          </a:xfrm>
        </p:grpSpPr>
        <p:sp>
          <p:nvSpPr>
            <p:cNvPr id="9" name="Freeform 9"/>
            <p:cNvSpPr/>
            <p:nvPr/>
          </p:nvSpPr>
          <p:spPr>
            <a:xfrm>
              <a:off x="587503" y="0"/>
              <a:ext cx="8225510" cy="3478272"/>
            </a:xfrm>
            <a:custGeom>
              <a:avLst/>
              <a:gdLst/>
              <a:ahLst/>
              <a:cxnLst/>
              <a:rect l="l" t="t" r="r" b="b"/>
              <a:pathLst>
                <a:path w="8225510" h="3478272">
                  <a:moveTo>
                    <a:pt x="0" y="0"/>
                  </a:moveTo>
                  <a:lnTo>
                    <a:pt x="8225510" y="0"/>
                  </a:lnTo>
                  <a:lnTo>
                    <a:pt x="8225510" y="3478272"/>
                  </a:lnTo>
                  <a:lnTo>
                    <a:pt x="0" y="3478272"/>
                  </a:lnTo>
                  <a:lnTo>
                    <a:pt x="0" y="0"/>
                  </a:lnTo>
                  <a:close/>
                </a:path>
              </a:pathLst>
            </a:custGeom>
            <a:blipFill>
              <a:blip r:embed="rId3"/>
              <a:stretch>
                <a:fillRect t="-38573" b="-38573"/>
              </a:stretch>
            </a:blipFill>
          </p:spPr>
          <p:txBody>
            <a:bodyPr/>
            <a:lstStyle/>
            <a:p>
              <a:endParaRPr lang="en-US"/>
            </a:p>
          </p:txBody>
        </p:sp>
        <p:grpSp>
          <p:nvGrpSpPr>
            <p:cNvPr id="10" name="Group 10"/>
            <p:cNvGrpSpPr/>
            <p:nvPr/>
          </p:nvGrpSpPr>
          <p:grpSpPr>
            <a:xfrm>
              <a:off x="0" y="0"/>
              <a:ext cx="667828" cy="3478272"/>
              <a:chOff x="0" y="0"/>
              <a:chExt cx="160553" cy="836214"/>
            </a:xfrm>
          </p:grpSpPr>
          <p:sp>
            <p:nvSpPr>
              <p:cNvPr id="11" name="Freeform 11"/>
              <p:cNvSpPr/>
              <p:nvPr/>
            </p:nvSpPr>
            <p:spPr>
              <a:xfrm>
                <a:off x="0" y="0"/>
                <a:ext cx="160553" cy="836214"/>
              </a:xfrm>
              <a:custGeom>
                <a:avLst/>
                <a:gdLst/>
                <a:ahLst/>
                <a:cxnLst/>
                <a:rect l="l" t="t" r="r" b="b"/>
                <a:pathLst>
                  <a:path w="160553" h="836214">
                    <a:moveTo>
                      <a:pt x="0" y="0"/>
                    </a:moveTo>
                    <a:lnTo>
                      <a:pt x="160553" y="0"/>
                    </a:lnTo>
                    <a:lnTo>
                      <a:pt x="160553" y="836214"/>
                    </a:lnTo>
                    <a:lnTo>
                      <a:pt x="0" y="836214"/>
                    </a:lnTo>
                    <a:close/>
                  </a:path>
                </a:pathLst>
              </a:custGeom>
              <a:solidFill>
                <a:srgbClr val="A9403B"/>
              </a:solidFill>
            </p:spPr>
            <p:txBody>
              <a:bodyPr/>
              <a:lstStyle/>
              <a:p>
                <a:endParaRPr lang="en-US"/>
              </a:p>
            </p:txBody>
          </p:sp>
          <p:sp>
            <p:nvSpPr>
              <p:cNvPr id="12" name="TextBox 12"/>
              <p:cNvSpPr txBox="1"/>
              <p:nvPr/>
            </p:nvSpPr>
            <p:spPr>
              <a:xfrm>
                <a:off x="0" y="-38100"/>
                <a:ext cx="160553" cy="874314"/>
              </a:xfrm>
              <a:prstGeom prst="rect">
                <a:avLst/>
              </a:prstGeom>
            </p:spPr>
            <p:txBody>
              <a:bodyPr lIns="41739" tIns="41739" rIns="41739" bIns="41739" rtlCol="0" anchor="ctr"/>
              <a:lstStyle/>
              <a:p>
                <a:pPr algn="ctr">
                  <a:lnSpc>
                    <a:spcPts val="2626"/>
                  </a:lnSpc>
                </a:pPr>
                <a:endParaRPr/>
              </a:p>
            </p:txBody>
          </p:sp>
        </p:grpSp>
        <p:sp>
          <p:nvSpPr>
            <p:cNvPr id="13" name="TextBox 13"/>
            <p:cNvSpPr txBox="1"/>
            <p:nvPr/>
          </p:nvSpPr>
          <p:spPr>
            <a:xfrm>
              <a:off x="9698787" y="163263"/>
              <a:ext cx="11315517" cy="608629"/>
            </a:xfrm>
            <a:prstGeom prst="rect">
              <a:avLst/>
            </a:prstGeom>
          </p:spPr>
          <p:txBody>
            <a:bodyPr wrap="square" lIns="0" tIns="0" rIns="0" bIns="0" rtlCol="0" anchor="t">
              <a:spAutoFit/>
            </a:bodyPr>
            <a:lstStyle/>
            <a:p>
              <a:pPr algn="l">
                <a:lnSpc>
                  <a:spcPts val="3661"/>
                </a:lnSpc>
                <a:spcBef>
                  <a:spcPct val="0"/>
                </a:spcBef>
              </a:pPr>
              <a:r>
                <a:rPr lang="en-US" sz="2615" b="1" spc="261" dirty="0">
                  <a:solidFill>
                    <a:srgbClr val="A9403B"/>
                  </a:solidFill>
                  <a:latin typeface="Brandon Grotesque Bold"/>
                  <a:ea typeface="Brandon Grotesque Bold"/>
                  <a:cs typeface="Brandon Grotesque Bold"/>
                  <a:sym typeface="Brandon Grotesque Bold"/>
                </a:rPr>
                <a:t>OVERREGULATION OF PREGNACY CENTERS</a:t>
              </a:r>
            </a:p>
          </p:txBody>
        </p:sp>
        <p:sp>
          <p:nvSpPr>
            <p:cNvPr id="14" name="TextBox 14"/>
            <p:cNvSpPr txBox="1"/>
            <p:nvPr/>
          </p:nvSpPr>
          <p:spPr>
            <a:xfrm>
              <a:off x="9698786" y="796032"/>
              <a:ext cx="11540707" cy="2471352"/>
            </a:xfrm>
            <a:prstGeom prst="rect">
              <a:avLst/>
            </a:prstGeom>
          </p:spPr>
          <p:txBody>
            <a:bodyPr lIns="0" tIns="0" rIns="0" bIns="0" rtlCol="0" anchor="t">
              <a:spAutoFit/>
            </a:bodyPr>
            <a:lstStyle/>
            <a:p>
              <a:pPr algn="l">
                <a:lnSpc>
                  <a:spcPts val="3707"/>
                </a:lnSpc>
              </a:pPr>
              <a:r>
                <a:rPr lang="en-US" sz="2288" spc="137">
                  <a:solidFill>
                    <a:srgbClr val="000000"/>
                  </a:solidFill>
                  <a:latin typeface="Times New Roman"/>
                  <a:ea typeface="Times New Roman"/>
                  <a:cs typeface="Times New Roman"/>
                  <a:sym typeface="Times New Roman"/>
                </a:rPr>
                <a:t>Pregnancy Centers could be guilty of “denying, burdening, or infringing” on a Virginia Citizen’s reproductive freedom by not offering or referring for abortions. Pregnancy Centers are already involved in lawsuits in 7 states and counting.</a:t>
              </a:r>
            </a:p>
          </p:txBody>
        </p:sp>
      </p:grpSp>
      <p:grpSp>
        <p:nvGrpSpPr>
          <p:cNvPr id="15" name="Group 15"/>
          <p:cNvGrpSpPr/>
          <p:nvPr/>
        </p:nvGrpSpPr>
        <p:grpSpPr>
          <a:xfrm>
            <a:off x="1605640" y="3810900"/>
            <a:ext cx="15076720" cy="2646369"/>
            <a:chOff x="0" y="0"/>
            <a:chExt cx="20102294" cy="3528492"/>
          </a:xfrm>
        </p:grpSpPr>
        <p:sp>
          <p:nvSpPr>
            <p:cNvPr id="16" name="Freeform 16"/>
            <p:cNvSpPr/>
            <p:nvPr/>
          </p:nvSpPr>
          <p:spPr>
            <a:xfrm>
              <a:off x="469899" y="0"/>
              <a:ext cx="8344272" cy="3528492"/>
            </a:xfrm>
            <a:custGeom>
              <a:avLst/>
              <a:gdLst/>
              <a:ahLst/>
              <a:cxnLst/>
              <a:rect l="l" t="t" r="r" b="b"/>
              <a:pathLst>
                <a:path w="8344272" h="3528492">
                  <a:moveTo>
                    <a:pt x="0" y="0"/>
                  </a:moveTo>
                  <a:lnTo>
                    <a:pt x="8344272" y="0"/>
                  </a:lnTo>
                  <a:lnTo>
                    <a:pt x="8344272" y="3528492"/>
                  </a:lnTo>
                  <a:lnTo>
                    <a:pt x="0" y="3528492"/>
                  </a:lnTo>
                  <a:lnTo>
                    <a:pt x="0" y="0"/>
                  </a:lnTo>
                  <a:close/>
                </a:path>
              </a:pathLst>
            </a:custGeom>
            <a:blipFill>
              <a:blip r:embed="rId4"/>
              <a:stretch>
                <a:fillRect l="-3693" t="-65291" r="-4601"/>
              </a:stretch>
            </a:blipFill>
          </p:spPr>
          <p:txBody>
            <a:bodyPr/>
            <a:lstStyle/>
            <a:p>
              <a:endParaRPr lang="en-US"/>
            </a:p>
          </p:txBody>
        </p:sp>
        <p:grpSp>
          <p:nvGrpSpPr>
            <p:cNvPr id="17" name="Group 17"/>
            <p:cNvGrpSpPr/>
            <p:nvPr/>
          </p:nvGrpSpPr>
          <p:grpSpPr>
            <a:xfrm>
              <a:off x="0" y="0"/>
              <a:ext cx="677471" cy="3528492"/>
              <a:chOff x="0" y="0"/>
              <a:chExt cx="160553" cy="836214"/>
            </a:xfrm>
          </p:grpSpPr>
          <p:sp>
            <p:nvSpPr>
              <p:cNvPr id="18" name="Freeform 18"/>
              <p:cNvSpPr/>
              <p:nvPr/>
            </p:nvSpPr>
            <p:spPr>
              <a:xfrm>
                <a:off x="0" y="0"/>
                <a:ext cx="160553" cy="836214"/>
              </a:xfrm>
              <a:custGeom>
                <a:avLst/>
                <a:gdLst/>
                <a:ahLst/>
                <a:cxnLst/>
                <a:rect l="l" t="t" r="r" b="b"/>
                <a:pathLst>
                  <a:path w="160553" h="836214">
                    <a:moveTo>
                      <a:pt x="0" y="0"/>
                    </a:moveTo>
                    <a:lnTo>
                      <a:pt x="160553" y="0"/>
                    </a:lnTo>
                    <a:lnTo>
                      <a:pt x="160553" y="836214"/>
                    </a:lnTo>
                    <a:lnTo>
                      <a:pt x="0" y="836214"/>
                    </a:lnTo>
                    <a:close/>
                  </a:path>
                </a:pathLst>
              </a:custGeom>
              <a:solidFill>
                <a:srgbClr val="A9403B"/>
              </a:solidFill>
            </p:spPr>
            <p:txBody>
              <a:bodyPr/>
              <a:lstStyle/>
              <a:p>
                <a:endParaRPr lang="en-US"/>
              </a:p>
            </p:txBody>
          </p:sp>
          <p:sp>
            <p:nvSpPr>
              <p:cNvPr id="19" name="TextBox 19"/>
              <p:cNvSpPr txBox="1"/>
              <p:nvPr/>
            </p:nvSpPr>
            <p:spPr>
              <a:xfrm>
                <a:off x="0" y="-38100"/>
                <a:ext cx="160553" cy="874314"/>
              </a:xfrm>
              <a:prstGeom prst="rect">
                <a:avLst/>
              </a:prstGeom>
            </p:spPr>
            <p:txBody>
              <a:bodyPr lIns="42342" tIns="42342" rIns="42342" bIns="42342" rtlCol="0" anchor="ctr"/>
              <a:lstStyle/>
              <a:p>
                <a:pPr algn="ctr">
                  <a:lnSpc>
                    <a:spcPts val="2626"/>
                  </a:lnSpc>
                </a:pPr>
                <a:endParaRPr/>
              </a:p>
            </p:txBody>
          </p:sp>
        </p:grpSp>
        <p:sp>
          <p:nvSpPr>
            <p:cNvPr id="20" name="TextBox 20"/>
            <p:cNvSpPr txBox="1"/>
            <p:nvPr/>
          </p:nvSpPr>
          <p:spPr>
            <a:xfrm>
              <a:off x="9712734" y="191950"/>
              <a:ext cx="8423955" cy="585080"/>
            </a:xfrm>
            <a:prstGeom prst="rect">
              <a:avLst/>
            </a:prstGeom>
          </p:spPr>
          <p:txBody>
            <a:bodyPr lIns="0" tIns="0" rIns="0" bIns="0" rtlCol="0" anchor="t">
              <a:spAutoFit/>
            </a:bodyPr>
            <a:lstStyle/>
            <a:p>
              <a:pPr algn="l">
                <a:lnSpc>
                  <a:spcPts val="3714"/>
                </a:lnSpc>
                <a:spcBef>
                  <a:spcPct val="0"/>
                </a:spcBef>
              </a:pPr>
              <a:r>
                <a:rPr lang="en-US" sz="2653" b="1" spc="265">
                  <a:solidFill>
                    <a:srgbClr val="A9403B"/>
                  </a:solidFill>
                  <a:latin typeface="Brandon Grotesque Bold"/>
                  <a:ea typeface="Brandon Grotesque Bold"/>
                  <a:cs typeface="Brandon Grotesque Bold"/>
                  <a:sym typeface="Brandon Grotesque Bold"/>
                </a:rPr>
                <a:t>BIRTHDAY ABORTIONS</a:t>
              </a:r>
            </a:p>
          </p:txBody>
        </p:sp>
        <p:sp>
          <p:nvSpPr>
            <p:cNvPr id="21" name="TextBox 21"/>
            <p:cNvSpPr txBox="1"/>
            <p:nvPr/>
          </p:nvSpPr>
          <p:spPr>
            <a:xfrm>
              <a:off x="9712734" y="844755"/>
              <a:ext cx="10389560" cy="2504971"/>
            </a:xfrm>
            <a:prstGeom prst="rect">
              <a:avLst/>
            </a:prstGeom>
          </p:spPr>
          <p:txBody>
            <a:bodyPr lIns="0" tIns="0" rIns="0" bIns="0" rtlCol="0" anchor="t">
              <a:spAutoFit/>
            </a:bodyPr>
            <a:lstStyle/>
            <a:p>
              <a:pPr algn="l">
                <a:lnSpc>
                  <a:spcPts val="3760"/>
                </a:lnSpc>
              </a:pPr>
              <a:r>
                <a:rPr lang="en-US" sz="2321" spc="139">
                  <a:solidFill>
                    <a:srgbClr val="000000"/>
                  </a:solidFill>
                  <a:latin typeface="Times New Roman"/>
                  <a:ea typeface="Times New Roman"/>
                  <a:cs typeface="Times New Roman"/>
                  <a:sym typeface="Times New Roman"/>
                </a:rPr>
                <a:t>Abortion will be allowed up until the moment of birth for any reason. Currently, Virginia allows abortions into the third trimester, with restrictions. That will no longer be the case under this amendment.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6091" y="912499"/>
            <a:ext cx="14862136" cy="2608704"/>
            <a:chOff x="0" y="0"/>
            <a:chExt cx="19816182" cy="3478272"/>
          </a:xfrm>
        </p:grpSpPr>
        <p:sp>
          <p:nvSpPr>
            <p:cNvPr id="3" name="Freeform 3"/>
            <p:cNvSpPr/>
            <p:nvPr/>
          </p:nvSpPr>
          <p:spPr>
            <a:xfrm>
              <a:off x="463211" y="0"/>
              <a:ext cx="8225510" cy="3478272"/>
            </a:xfrm>
            <a:custGeom>
              <a:avLst/>
              <a:gdLst/>
              <a:ahLst/>
              <a:cxnLst/>
              <a:rect l="l" t="t" r="r" b="b"/>
              <a:pathLst>
                <a:path w="8225510" h="3478272">
                  <a:moveTo>
                    <a:pt x="0" y="0"/>
                  </a:moveTo>
                  <a:lnTo>
                    <a:pt x="8225510" y="0"/>
                  </a:lnTo>
                  <a:lnTo>
                    <a:pt x="8225510" y="3478272"/>
                  </a:lnTo>
                  <a:lnTo>
                    <a:pt x="0" y="3478272"/>
                  </a:lnTo>
                  <a:lnTo>
                    <a:pt x="0" y="0"/>
                  </a:lnTo>
                  <a:close/>
                </a:path>
              </a:pathLst>
            </a:custGeom>
            <a:blipFill>
              <a:blip r:embed="rId2"/>
              <a:stretch>
                <a:fillRect t="-57655"/>
              </a:stretch>
            </a:blipFill>
          </p:spPr>
          <p:txBody>
            <a:bodyPr/>
            <a:lstStyle/>
            <a:p>
              <a:endParaRPr lang="en-US"/>
            </a:p>
          </p:txBody>
        </p:sp>
        <p:grpSp>
          <p:nvGrpSpPr>
            <p:cNvPr id="4" name="Group 4"/>
            <p:cNvGrpSpPr/>
            <p:nvPr/>
          </p:nvGrpSpPr>
          <p:grpSpPr>
            <a:xfrm>
              <a:off x="0" y="0"/>
              <a:ext cx="667828" cy="3478272"/>
              <a:chOff x="0" y="0"/>
              <a:chExt cx="160553" cy="836214"/>
            </a:xfrm>
          </p:grpSpPr>
          <p:sp>
            <p:nvSpPr>
              <p:cNvPr id="5" name="Freeform 5"/>
              <p:cNvSpPr/>
              <p:nvPr/>
            </p:nvSpPr>
            <p:spPr>
              <a:xfrm>
                <a:off x="0" y="0"/>
                <a:ext cx="160553" cy="836214"/>
              </a:xfrm>
              <a:custGeom>
                <a:avLst/>
                <a:gdLst/>
                <a:ahLst/>
                <a:cxnLst/>
                <a:rect l="l" t="t" r="r" b="b"/>
                <a:pathLst>
                  <a:path w="160553" h="836214">
                    <a:moveTo>
                      <a:pt x="0" y="0"/>
                    </a:moveTo>
                    <a:lnTo>
                      <a:pt x="160553" y="0"/>
                    </a:lnTo>
                    <a:lnTo>
                      <a:pt x="160553" y="836214"/>
                    </a:lnTo>
                    <a:lnTo>
                      <a:pt x="0" y="836214"/>
                    </a:lnTo>
                    <a:close/>
                  </a:path>
                </a:pathLst>
              </a:custGeom>
              <a:solidFill>
                <a:srgbClr val="A9403B"/>
              </a:solidFill>
            </p:spPr>
            <p:txBody>
              <a:bodyPr/>
              <a:lstStyle/>
              <a:p>
                <a:endParaRPr lang="en-US"/>
              </a:p>
            </p:txBody>
          </p:sp>
          <p:sp>
            <p:nvSpPr>
              <p:cNvPr id="6" name="TextBox 6"/>
              <p:cNvSpPr txBox="1"/>
              <p:nvPr/>
            </p:nvSpPr>
            <p:spPr>
              <a:xfrm>
                <a:off x="0" y="-38100"/>
                <a:ext cx="160553" cy="874314"/>
              </a:xfrm>
              <a:prstGeom prst="rect">
                <a:avLst/>
              </a:prstGeom>
            </p:spPr>
            <p:txBody>
              <a:bodyPr lIns="41739" tIns="41739" rIns="41739" bIns="41739" rtlCol="0" anchor="ctr"/>
              <a:lstStyle/>
              <a:p>
                <a:pPr algn="ctr">
                  <a:lnSpc>
                    <a:spcPts val="2626"/>
                  </a:lnSpc>
                </a:pPr>
                <a:endParaRPr/>
              </a:p>
            </p:txBody>
          </p:sp>
        </p:grpSp>
        <p:sp>
          <p:nvSpPr>
            <p:cNvPr id="7" name="TextBox 7"/>
            <p:cNvSpPr txBox="1"/>
            <p:nvPr/>
          </p:nvSpPr>
          <p:spPr>
            <a:xfrm>
              <a:off x="9574494" y="197929"/>
              <a:ext cx="8304058" cy="568041"/>
            </a:xfrm>
            <a:prstGeom prst="rect">
              <a:avLst/>
            </a:prstGeom>
          </p:spPr>
          <p:txBody>
            <a:bodyPr lIns="0" tIns="0" rIns="0" bIns="0" rtlCol="0" anchor="t">
              <a:spAutoFit/>
            </a:bodyPr>
            <a:lstStyle/>
            <a:p>
              <a:pPr algn="l">
                <a:lnSpc>
                  <a:spcPts val="3661"/>
                </a:lnSpc>
                <a:spcBef>
                  <a:spcPct val="0"/>
                </a:spcBef>
              </a:pPr>
              <a:r>
                <a:rPr lang="en-US" sz="2615" b="1" spc="261">
                  <a:solidFill>
                    <a:srgbClr val="A9403B"/>
                  </a:solidFill>
                  <a:latin typeface="Brandon Grotesque Bold"/>
                  <a:ea typeface="Brandon Grotesque Bold"/>
                  <a:cs typeface="Brandon Grotesque Bold"/>
                  <a:sym typeface="Brandon Grotesque Bold"/>
                </a:rPr>
                <a:t>TRANSGENDER SURGERIES</a:t>
              </a:r>
            </a:p>
          </p:txBody>
        </p:sp>
        <p:sp>
          <p:nvSpPr>
            <p:cNvPr id="8" name="TextBox 8"/>
            <p:cNvSpPr txBox="1"/>
            <p:nvPr/>
          </p:nvSpPr>
          <p:spPr>
            <a:xfrm>
              <a:off x="9574494" y="830698"/>
              <a:ext cx="10241687" cy="2471352"/>
            </a:xfrm>
            <a:prstGeom prst="rect">
              <a:avLst/>
            </a:prstGeom>
          </p:spPr>
          <p:txBody>
            <a:bodyPr lIns="0" tIns="0" rIns="0" bIns="0" rtlCol="0" anchor="t">
              <a:spAutoFit/>
            </a:bodyPr>
            <a:lstStyle/>
            <a:p>
              <a:pPr algn="l">
                <a:lnSpc>
                  <a:spcPts val="3707"/>
                </a:lnSpc>
              </a:pPr>
              <a:r>
                <a:rPr lang="en-US" sz="2288" i="1" spc="137">
                  <a:solidFill>
                    <a:srgbClr val="000000"/>
                  </a:solidFill>
                  <a:latin typeface="Times New Roman Italics"/>
                  <a:ea typeface="Times New Roman Italics"/>
                  <a:cs typeface="Times New Roman Italics"/>
                  <a:sym typeface="Times New Roman Italics"/>
                </a:rPr>
                <a:t>“Reproductive Freedom”</a:t>
              </a:r>
              <a:r>
                <a:rPr lang="en-US" sz="2288" spc="137">
                  <a:solidFill>
                    <a:srgbClr val="000000"/>
                  </a:solidFill>
                  <a:latin typeface="Times New Roman"/>
                  <a:ea typeface="Times New Roman"/>
                  <a:cs typeface="Times New Roman"/>
                  <a:sym typeface="Times New Roman"/>
                </a:rPr>
                <a:t> is an umbrella term that</a:t>
              </a:r>
            </a:p>
            <a:p>
              <a:pPr algn="l">
                <a:lnSpc>
                  <a:spcPts val="3707"/>
                </a:lnSpc>
              </a:pPr>
              <a:r>
                <a:rPr lang="en-US" sz="2288" spc="137">
                  <a:solidFill>
                    <a:srgbClr val="000000"/>
                  </a:solidFill>
                  <a:latin typeface="Times New Roman"/>
                  <a:ea typeface="Times New Roman"/>
                  <a:cs typeface="Times New Roman"/>
                  <a:sym typeface="Times New Roman"/>
                </a:rPr>
                <a:t>is not limited to women. Under this amendment men, women, and minors would also have a right to sterilization and therefore transgender surgeries.</a:t>
              </a:r>
            </a:p>
          </p:txBody>
        </p:sp>
      </p:grpSp>
      <p:grpSp>
        <p:nvGrpSpPr>
          <p:cNvPr id="9" name="Group 9"/>
          <p:cNvGrpSpPr/>
          <p:nvPr/>
        </p:nvGrpSpPr>
        <p:grpSpPr>
          <a:xfrm>
            <a:off x="1706091" y="6755995"/>
            <a:ext cx="15028219" cy="2727696"/>
            <a:chOff x="0" y="0"/>
            <a:chExt cx="20037625" cy="3636927"/>
          </a:xfrm>
        </p:grpSpPr>
        <p:sp>
          <p:nvSpPr>
            <p:cNvPr id="10" name="Freeform 10"/>
            <p:cNvSpPr/>
            <p:nvPr/>
          </p:nvSpPr>
          <p:spPr>
            <a:xfrm>
              <a:off x="463211" y="0"/>
              <a:ext cx="8225510" cy="3478272"/>
            </a:xfrm>
            <a:custGeom>
              <a:avLst/>
              <a:gdLst/>
              <a:ahLst/>
              <a:cxnLst/>
              <a:rect l="l" t="t" r="r" b="b"/>
              <a:pathLst>
                <a:path w="8225510" h="3478272">
                  <a:moveTo>
                    <a:pt x="0" y="0"/>
                  </a:moveTo>
                  <a:lnTo>
                    <a:pt x="8225510" y="0"/>
                  </a:lnTo>
                  <a:lnTo>
                    <a:pt x="8225510" y="3478272"/>
                  </a:lnTo>
                  <a:lnTo>
                    <a:pt x="0" y="3478272"/>
                  </a:lnTo>
                  <a:lnTo>
                    <a:pt x="0" y="0"/>
                  </a:lnTo>
                  <a:close/>
                </a:path>
              </a:pathLst>
            </a:custGeom>
            <a:blipFill>
              <a:blip r:embed="rId3"/>
              <a:stretch>
                <a:fillRect t="-28334" b="-28334"/>
              </a:stretch>
            </a:blipFill>
          </p:spPr>
          <p:txBody>
            <a:bodyPr/>
            <a:lstStyle/>
            <a:p>
              <a:endParaRPr lang="en-US"/>
            </a:p>
          </p:txBody>
        </p:sp>
        <p:grpSp>
          <p:nvGrpSpPr>
            <p:cNvPr id="11" name="Group 11"/>
            <p:cNvGrpSpPr/>
            <p:nvPr/>
          </p:nvGrpSpPr>
          <p:grpSpPr>
            <a:xfrm>
              <a:off x="0" y="0"/>
              <a:ext cx="667828" cy="3478272"/>
              <a:chOff x="0" y="0"/>
              <a:chExt cx="160553" cy="836214"/>
            </a:xfrm>
          </p:grpSpPr>
          <p:sp>
            <p:nvSpPr>
              <p:cNvPr id="12" name="Freeform 12"/>
              <p:cNvSpPr/>
              <p:nvPr/>
            </p:nvSpPr>
            <p:spPr>
              <a:xfrm>
                <a:off x="0" y="0"/>
                <a:ext cx="160553" cy="836214"/>
              </a:xfrm>
              <a:custGeom>
                <a:avLst/>
                <a:gdLst/>
                <a:ahLst/>
                <a:cxnLst/>
                <a:rect l="l" t="t" r="r" b="b"/>
                <a:pathLst>
                  <a:path w="160553" h="836214">
                    <a:moveTo>
                      <a:pt x="0" y="0"/>
                    </a:moveTo>
                    <a:lnTo>
                      <a:pt x="160553" y="0"/>
                    </a:lnTo>
                    <a:lnTo>
                      <a:pt x="160553" y="836214"/>
                    </a:lnTo>
                    <a:lnTo>
                      <a:pt x="0" y="836214"/>
                    </a:lnTo>
                    <a:close/>
                  </a:path>
                </a:pathLst>
              </a:custGeom>
              <a:solidFill>
                <a:srgbClr val="A9403B"/>
              </a:solidFill>
            </p:spPr>
            <p:txBody>
              <a:bodyPr/>
              <a:lstStyle/>
              <a:p>
                <a:endParaRPr lang="en-US"/>
              </a:p>
            </p:txBody>
          </p:sp>
          <p:sp>
            <p:nvSpPr>
              <p:cNvPr id="13" name="TextBox 13"/>
              <p:cNvSpPr txBox="1"/>
              <p:nvPr/>
            </p:nvSpPr>
            <p:spPr>
              <a:xfrm>
                <a:off x="0" y="-38100"/>
                <a:ext cx="160553" cy="874314"/>
              </a:xfrm>
              <a:prstGeom prst="rect">
                <a:avLst/>
              </a:prstGeom>
            </p:spPr>
            <p:txBody>
              <a:bodyPr lIns="41739" tIns="41739" rIns="41739" bIns="41739" rtlCol="0" anchor="ctr"/>
              <a:lstStyle/>
              <a:p>
                <a:pPr algn="ctr">
                  <a:lnSpc>
                    <a:spcPts val="2626"/>
                  </a:lnSpc>
                </a:pPr>
                <a:endParaRPr/>
              </a:p>
            </p:txBody>
          </p:sp>
        </p:grpSp>
        <p:sp>
          <p:nvSpPr>
            <p:cNvPr id="14" name="TextBox 14"/>
            <p:cNvSpPr txBox="1"/>
            <p:nvPr/>
          </p:nvSpPr>
          <p:spPr>
            <a:xfrm>
              <a:off x="9574494" y="532806"/>
              <a:ext cx="8483607" cy="568041"/>
            </a:xfrm>
            <a:prstGeom prst="rect">
              <a:avLst/>
            </a:prstGeom>
          </p:spPr>
          <p:txBody>
            <a:bodyPr lIns="0" tIns="0" rIns="0" bIns="0" rtlCol="0" anchor="t">
              <a:spAutoFit/>
            </a:bodyPr>
            <a:lstStyle/>
            <a:p>
              <a:pPr algn="l">
                <a:lnSpc>
                  <a:spcPts val="3661"/>
                </a:lnSpc>
                <a:spcBef>
                  <a:spcPct val="0"/>
                </a:spcBef>
              </a:pPr>
              <a:r>
                <a:rPr lang="en-US" sz="2615" b="1" spc="261">
                  <a:solidFill>
                    <a:srgbClr val="A9403B"/>
                  </a:solidFill>
                  <a:latin typeface="Brandon Grotesque Bold"/>
                  <a:ea typeface="Brandon Grotesque Bold"/>
                  <a:cs typeface="Brandon Grotesque Bold"/>
                  <a:sym typeface="Brandon Grotesque Bold"/>
                </a:rPr>
                <a:t>ABORTION TOURISM</a:t>
              </a:r>
            </a:p>
          </p:txBody>
        </p:sp>
        <p:sp>
          <p:nvSpPr>
            <p:cNvPr id="15" name="TextBox 15"/>
            <p:cNvSpPr txBox="1"/>
            <p:nvPr/>
          </p:nvSpPr>
          <p:spPr>
            <a:xfrm>
              <a:off x="9574494" y="1165575"/>
              <a:ext cx="10463131" cy="2471352"/>
            </a:xfrm>
            <a:prstGeom prst="rect">
              <a:avLst/>
            </a:prstGeom>
          </p:spPr>
          <p:txBody>
            <a:bodyPr lIns="0" tIns="0" rIns="0" bIns="0" rtlCol="0" anchor="t">
              <a:spAutoFit/>
            </a:bodyPr>
            <a:lstStyle/>
            <a:p>
              <a:pPr algn="l">
                <a:lnSpc>
                  <a:spcPts val="3707"/>
                </a:lnSpc>
              </a:pPr>
              <a:r>
                <a:rPr lang="en-US" sz="2288" spc="137">
                  <a:solidFill>
                    <a:srgbClr val="000000"/>
                  </a:solidFill>
                  <a:latin typeface="Times New Roman"/>
                  <a:ea typeface="Times New Roman"/>
                  <a:cs typeface="Times New Roman"/>
                  <a:sym typeface="Times New Roman"/>
                </a:rPr>
                <a:t>Virginia will become the Abortion Capital of the</a:t>
              </a:r>
            </a:p>
            <a:p>
              <a:pPr algn="l">
                <a:lnSpc>
                  <a:spcPts val="3707"/>
                </a:lnSpc>
              </a:pPr>
              <a:r>
                <a:rPr lang="en-US" sz="2288" spc="137">
                  <a:solidFill>
                    <a:srgbClr val="000000"/>
                  </a:solidFill>
                  <a:latin typeface="Times New Roman"/>
                  <a:ea typeface="Times New Roman"/>
                  <a:cs typeface="Times New Roman"/>
                  <a:sym typeface="Times New Roman"/>
                </a:rPr>
                <a:t>South. Since Dobbs, there has already been a </a:t>
              </a:r>
              <a:r>
                <a:rPr lang="en-US" sz="2288" b="1" spc="137">
                  <a:solidFill>
                    <a:srgbClr val="000000"/>
                  </a:solidFill>
                  <a:latin typeface="Times New Roman Bold"/>
                  <a:ea typeface="Times New Roman Bold"/>
                  <a:cs typeface="Times New Roman Bold"/>
                  <a:sym typeface="Times New Roman Bold"/>
                </a:rPr>
                <a:t>30% increase in out-of-state abortions</a:t>
              </a:r>
              <a:r>
                <a:rPr lang="en-US" sz="2288" spc="137">
                  <a:solidFill>
                    <a:srgbClr val="000000"/>
                  </a:solidFill>
                  <a:latin typeface="Times New Roman"/>
                  <a:ea typeface="Times New Roman"/>
                  <a:cs typeface="Times New Roman"/>
                  <a:sym typeface="Times New Roman"/>
                </a:rPr>
                <a:t> occurring in Virginia.</a:t>
              </a:r>
            </a:p>
            <a:p>
              <a:pPr algn="l">
                <a:lnSpc>
                  <a:spcPts val="3707"/>
                </a:lnSpc>
              </a:pPr>
              <a:endParaRPr lang="en-US" sz="2288" spc="137">
                <a:solidFill>
                  <a:srgbClr val="000000"/>
                </a:solidFill>
                <a:latin typeface="Times New Roman"/>
                <a:ea typeface="Times New Roman"/>
                <a:cs typeface="Times New Roman"/>
                <a:sym typeface="Times New Roman"/>
              </a:endParaRPr>
            </a:p>
          </p:txBody>
        </p:sp>
      </p:grpSp>
      <p:sp>
        <p:nvSpPr>
          <p:cNvPr id="16" name="Freeform 16"/>
          <p:cNvSpPr/>
          <p:nvPr/>
        </p:nvSpPr>
        <p:spPr>
          <a:xfrm>
            <a:off x="1958064" y="3820316"/>
            <a:ext cx="6258204" cy="2646369"/>
          </a:xfrm>
          <a:custGeom>
            <a:avLst/>
            <a:gdLst/>
            <a:ahLst/>
            <a:cxnLst/>
            <a:rect l="l" t="t" r="r" b="b"/>
            <a:pathLst>
              <a:path w="6258204" h="2646369">
                <a:moveTo>
                  <a:pt x="0" y="0"/>
                </a:moveTo>
                <a:lnTo>
                  <a:pt x="6258204" y="0"/>
                </a:lnTo>
                <a:lnTo>
                  <a:pt x="6258204" y="2646369"/>
                </a:lnTo>
                <a:lnTo>
                  <a:pt x="0" y="2646369"/>
                </a:lnTo>
                <a:lnTo>
                  <a:pt x="0" y="0"/>
                </a:lnTo>
                <a:close/>
              </a:path>
            </a:pathLst>
          </a:custGeom>
          <a:blipFill>
            <a:blip r:embed="rId4"/>
            <a:stretch>
              <a:fillRect t="-28827" b="-28827"/>
            </a:stretch>
          </a:blipFill>
        </p:spPr>
        <p:txBody>
          <a:bodyPr/>
          <a:lstStyle/>
          <a:p>
            <a:endParaRPr lang="en-US"/>
          </a:p>
        </p:txBody>
      </p:sp>
      <p:grpSp>
        <p:nvGrpSpPr>
          <p:cNvPr id="17" name="Group 17"/>
          <p:cNvGrpSpPr/>
          <p:nvPr/>
        </p:nvGrpSpPr>
        <p:grpSpPr>
          <a:xfrm>
            <a:off x="1704013" y="3820316"/>
            <a:ext cx="496491" cy="2646369"/>
            <a:chOff x="0" y="0"/>
            <a:chExt cx="156884" cy="836214"/>
          </a:xfrm>
        </p:grpSpPr>
        <p:sp>
          <p:nvSpPr>
            <p:cNvPr id="18" name="Freeform 18"/>
            <p:cNvSpPr/>
            <p:nvPr/>
          </p:nvSpPr>
          <p:spPr>
            <a:xfrm>
              <a:off x="0" y="0"/>
              <a:ext cx="156884" cy="836214"/>
            </a:xfrm>
            <a:custGeom>
              <a:avLst/>
              <a:gdLst/>
              <a:ahLst/>
              <a:cxnLst/>
              <a:rect l="l" t="t" r="r" b="b"/>
              <a:pathLst>
                <a:path w="156884" h="836214">
                  <a:moveTo>
                    <a:pt x="0" y="0"/>
                  </a:moveTo>
                  <a:lnTo>
                    <a:pt x="156884" y="0"/>
                  </a:lnTo>
                  <a:lnTo>
                    <a:pt x="156884" y="836214"/>
                  </a:lnTo>
                  <a:lnTo>
                    <a:pt x="0" y="836214"/>
                  </a:lnTo>
                  <a:close/>
                </a:path>
              </a:pathLst>
            </a:custGeom>
            <a:solidFill>
              <a:srgbClr val="A9403B"/>
            </a:solidFill>
          </p:spPr>
          <p:txBody>
            <a:bodyPr/>
            <a:lstStyle/>
            <a:p>
              <a:endParaRPr lang="en-US"/>
            </a:p>
          </p:txBody>
        </p:sp>
        <p:sp>
          <p:nvSpPr>
            <p:cNvPr id="19" name="TextBox 19"/>
            <p:cNvSpPr txBox="1"/>
            <p:nvPr/>
          </p:nvSpPr>
          <p:spPr>
            <a:xfrm>
              <a:off x="0" y="-38100"/>
              <a:ext cx="156884" cy="874314"/>
            </a:xfrm>
            <a:prstGeom prst="rect">
              <a:avLst/>
            </a:prstGeom>
          </p:spPr>
          <p:txBody>
            <a:bodyPr lIns="42342" tIns="42342" rIns="42342" bIns="42342" rtlCol="0" anchor="ctr"/>
            <a:lstStyle/>
            <a:p>
              <a:pPr algn="ctr">
                <a:lnSpc>
                  <a:spcPts val="2626"/>
                </a:lnSpc>
              </a:pPr>
              <a:endParaRPr/>
            </a:p>
          </p:txBody>
        </p:sp>
      </p:grpSp>
      <p:sp>
        <p:nvSpPr>
          <p:cNvPr id="20" name="TextBox 20"/>
          <p:cNvSpPr txBox="1"/>
          <p:nvPr/>
        </p:nvSpPr>
        <p:spPr>
          <a:xfrm>
            <a:off x="8890190" y="3923615"/>
            <a:ext cx="6317966" cy="453097"/>
          </a:xfrm>
          <a:prstGeom prst="rect">
            <a:avLst/>
          </a:prstGeom>
        </p:spPr>
        <p:txBody>
          <a:bodyPr lIns="0" tIns="0" rIns="0" bIns="0" rtlCol="0" anchor="t">
            <a:spAutoFit/>
          </a:bodyPr>
          <a:lstStyle/>
          <a:p>
            <a:pPr algn="l">
              <a:lnSpc>
                <a:spcPts val="3714"/>
              </a:lnSpc>
              <a:spcBef>
                <a:spcPct val="0"/>
              </a:spcBef>
            </a:pPr>
            <a:r>
              <a:rPr lang="en-US" sz="2653" b="1" spc="265">
                <a:solidFill>
                  <a:srgbClr val="A9403B"/>
                </a:solidFill>
                <a:latin typeface="Brandon Grotesque Bold"/>
                <a:ea typeface="Brandon Grotesque Bold"/>
                <a:cs typeface="Brandon Grotesque Bold"/>
                <a:sym typeface="Brandon Grotesque Bold"/>
              </a:rPr>
              <a:t>BABIES LEFT TO DIE</a:t>
            </a:r>
          </a:p>
        </p:txBody>
      </p:sp>
      <p:sp>
        <p:nvSpPr>
          <p:cNvPr id="21" name="TextBox 21"/>
          <p:cNvSpPr txBox="1"/>
          <p:nvPr/>
        </p:nvSpPr>
        <p:spPr>
          <a:xfrm>
            <a:off x="8890190" y="4391788"/>
            <a:ext cx="7792170" cy="1914447"/>
          </a:xfrm>
          <a:prstGeom prst="rect">
            <a:avLst/>
          </a:prstGeom>
        </p:spPr>
        <p:txBody>
          <a:bodyPr lIns="0" tIns="0" rIns="0" bIns="0" rtlCol="0" anchor="t">
            <a:spAutoFit/>
          </a:bodyPr>
          <a:lstStyle/>
          <a:p>
            <a:pPr algn="l">
              <a:lnSpc>
                <a:spcPts val="3760"/>
              </a:lnSpc>
            </a:pPr>
            <a:r>
              <a:rPr lang="en-US" sz="2321" spc="139">
                <a:solidFill>
                  <a:srgbClr val="000000"/>
                </a:solidFill>
                <a:latin typeface="Times New Roman"/>
                <a:ea typeface="Times New Roman"/>
                <a:cs typeface="Times New Roman"/>
                <a:sym typeface="Times New Roman"/>
              </a:rPr>
              <a:t>Babies who survive an abortion attempt will not be given reasonable, life-saving care. Abortionists </a:t>
            </a:r>
          </a:p>
          <a:p>
            <a:pPr algn="l">
              <a:lnSpc>
                <a:spcPts val="3760"/>
              </a:lnSpc>
            </a:pPr>
            <a:r>
              <a:rPr lang="en-US" sz="2321" spc="139">
                <a:solidFill>
                  <a:srgbClr val="000000"/>
                </a:solidFill>
                <a:latin typeface="Times New Roman"/>
                <a:ea typeface="Times New Roman"/>
                <a:cs typeface="Times New Roman"/>
                <a:sym typeface="Times New Roman"/>
              </a:rPr>
              <a:t>will be legally allowed to deliver the baby and let it </a:t>
            </a:r>
          </a:p>
          <a:p>
            <a:pPr algn="l">
              <a:lnSpc>
                <a:spcPts val="3760"/>
              </a:lnSpc>
            </a:pPr>
            <a:r>
              <a:rPr lang="en-US" sz="2321" spc="139">
                <a:solidFill>
                  <a:srgbClr val="000000"/>
                </a:solidFill>
                <a:latin typeface="Times New Roman"/>
                <a:ea typeface="Times New Roman"/>
                <a:cs typeface="Times New Roman"/>
                <a:sym typeface="Times New Roman"/>
              </a:rPr>
              <a:t>die on a medical table.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9194" y="858405"/>
            <a:ext cx="15069612" cy="8570192"/>
            <a:chOff x="0" y="0"/>
            <a:chExt cx="20092816" cy="11426922"/>
          </a:xfrm>
        </p:grpSpPr>
        <p:sp>
          <p:nvSpPr>
            <p:cNvPr id="3" name="Freeform 3"/>
            <p:cNvSpPr/>
            <p:nvPr/>
          </p:nvSpPr>
          <p:spPr>
            <a:xfrm>
              <a:off x="469677" y="0"/>
              <a:ext cx="8340338" cy="5501851"/>
            </a:xfrm>
            <a:custGeom>
              <a:avLst/>
              <a:gdLst/>
              <a:ahLst/>
              <a:cxnLst/>
              <a:rect l="l" t="t" r="r" b="b"/>
              <a:pathLst>
                <a:path w="8340338" h="5501851">
                  <a:moveTo>
                    <a:pt x="0" y="0"/>
                  </a:moveTo>
                  <a:lnTo>
                    <a:pt x="8340339" y="0"/>
                  </a:lnTo>
                  <a:lnTo>
                    <a:pt x="8340339" y="5501851"/>
                  </a:lnTo>
                  <a:lnTo>
                    <a:pt x="0" y="5501851"/>
                  </a:lnTo>
                  <a:lnTo>
                    <a:pt x="0" y="0"/>
                  </a:lnTo>
                  <a:close/>
                </a:path>
              </a:pathLst>
            </a:custGeom>
            <a:blipFill>
              <a:blip r:embed="rId2"/>
              <a:stretch>
                <a:fillRect t="-2456" b="-2456"/>
              </a:stretch>
            </a:blipFill>
          </p:spPr>
          <p:txBody>
            <a:bodyPr/>
            <a:lstStyle/>
            <a:p>
              <a:endParaRPr lang="en-US"/>
            </a:p>
          </p:txBody>
        </p:sp>
        <p:grpSp>
          <p:nvGrpSpPr>
            <p:cNvPr id="4" name="Group 4"/>
            <p:cNvGrpSpPr/>
            <p:nvPr/>
          </p:nvGrpSpPr>
          <p:grpSpPr>
            <a:xfrm>
              <a:off x="0" y="0"/>
              <a:ext cx="677151" cy="5501851"/>
              <a:chOff x="0" y="0"/>
              <a:chExt cx="160553" cy="1304494"/>
            </a:xfrm>
          </p:grpSpPr>
          <p:sp>
            <p:nvSpPr>
              <p:cNvPr id="5" name="Freeform 5"/>
              <p:cNvSpPr/>
              <p:nvPr/>
            </p:nvSpPr>
            <p:spPr>
              <a:xfrm>
                <a:off x="0" y="0"/>
                <a:ext cx="160553" cy="1304494"/>
              </a:xfrm>
              <a:custGeom>
                <a:avLst/>
                <a:gdLst/>
                <a:ahLst/>
                <a:cxnLst/>
                <a:rect l="l" t="t" r="r" b="b"/>
                <a:pathLst>
                  <a:path w="160553" h="1304494">
                    <a:moveTo>
                      <a:pt x="0" y="0"/>
                    </a:moveTo>
                    <a:lnTo>
                      <a:pt x="160553" y="0"/>
                    </a:lnTo>
                    <a:lnTo>
                      <a:pt x="160553" y="1304494"/>
                    </a:lnTo>
                    <a:lnTo>
                      <a:pt x="0" y="1304494"/>
                    </a:lnTo>
                    <a:close/>
                  </a:path>
                </a:pathLst>
              </a:custGeom>
              <a:solidFill>
                <a:srgbClr val="A9403B"/>
              </a:solidFill>
            </p:spPr>
            <p:txBody>
              <a:bodyPr/>
              <a:lstStyle/>
              <a:p>
                <a:endParaRPr lang="en-US"/>
              </a:p>
            </p:txBody>
          </p:sp>
          <p:sp>
            <p:nvSpPr>
              <p:cNvPr id="6" name="TextBox 6"/>
              <p:cNvSpPr txBox="1"/>
              <p:nvPr/>
            </p:nvSpPr>
            <p:spPr>
              <a:xfrm>
                <a:off x="0" y="-38100"/>
                <a:ext cx="160553" cy="1342594"/>
              </a:xfrm>
              <a:prstGeom prst="rect">
                <a:avLst/>
              </a:prstGeom>
            </p:spPr>
            <p:txBody>
              <a:bodyPr lIns="38301" tIns="38301" rIns="38301" bIns="38301" rtlCol="0" anchor="ctr"/>
              <a:lstStyle/>
              <a:p>
                <a:pPr algn="ctr">
                  <a:lnSpc>
                    <a:spcPts val="2626"/>
                  </a:lnSpc>
                </a:pPr>
                <a:endParaRPr/>
              </a:p>
            </p:txBody>
          </p:sp>
        </p:grpSp>
        <p:sp>
          <p:nvSpPr>
            <p:cNvPr id="7" name="Freeform 7"/>
            <p:cNvSpPr/>
            <p:nvPr/>
          </p:nvSpPr>
          <p:spPr>
            <a:xfrm>
              <a:off x="469677" y="5925070"/>
              <a:ext cx="8340338" cy="5501853"/>
            </a:xfrm>
            <a:custGeom>
              <a:avLst/>
              <a:gdLst/>
              <a:ahLst/>
              <a:cxnLst/>
              <a:rect l="l" t="t" r="r" b="b"/>
              <a:pathLst>
                <a:path w="8340338" h="5501853">
                  <a:moveTo>
                    <a:pt x="0" y="0"/>
                  </a:moveTo>
                  <a:lnTo>
                    <a:pt x="8340339" y="0"/>
                  </a:lnTo>
                  <a:lnTo>
                    <a:pt x="8340339" y="5501852"/>
                  </a:lnTo>
                  <a:lnTo>
                    <a:pt x="0" y="5501852"/>
                  </a:lnTo>
                  <a:lnTo>
                    <a:pt x="0" y="0"/>
                  </a:lnTo>
                  <a:close/>
                </a:path>
              </a:pathLst>
            </a:custGeom>
            <a:blipFill>
              <a:blip r:embed="rId3"/>
              <a:stretch>
                <a:fillRect t="-530" b="-530"/>
              </a:stretch>
            </a:blipFill>
          </p:spPr>
          <p:txBody>
            <a:bodyPr/>
            <a:lstStyle/>
            <a:p>
              <a:endParaRPr lang="en-US"/>
            </a:p>
          </p:txBody>
        </p:sp>
        <p:grpSp>
          <p:nvGrpSpPr>
            <p:cNvPr id="8" name="Group 8"/>
            <p:cNvGrpSpPr/>
            <p:nvPr/>
          </p:nvGrpSpPr>
          <p:grpSpPr>
            <a:xfrm>
              <a:off x="0" y="5925070"/>
              <a:ext cx="677151" cy="5501853"/>
              <a:chOff x="0" y="0"/>
              <a:chExt cx="160553" cy="1304494"/>
            </a:xfrm>
          </p:grpSpPr>
          <p:sp>
            <p:nvSpPr>
              <p:cNvPr id="9" name="Freeform 9"/>
              <p:cNvSpPr/>
              <p:nvPr/>
            </p:nvSpPr>
            <p:spPr>
              <a:xfrm>
                <a:off x="0" y="0"/>
                <a:ext cx="160553" cy="1304494"/>
              </a:xfrm>
              <a:custGeom>
                <a:avLst/>
                <a:gdLst/>
                <a:ahLst/>
                <a:cxnLst/>
                <a:rect l="l" t="t" r="r" b="b"/>
                <a:pathLst>
                  <a:path w="160553" h="1304494">
                    <a:moveTo>
                      <a:pt x="0" y="0"/>
                    </a:moveTo>
                    <a:lnTo>
                      <a:pt x="160553" y="0"/>
                    </a:lnTo>
                    <a:lnTo>
                      <a:pt x="160553" y="1304494"/>
                    </a:lnTo>
                    <a:lnTo>
                      <a:pt x="0" y="1304494"/>
                    </a:lnTo>
                    <a:close/>
                  </a:path>
                </a:pathLst>
              </a:custGeom>
              <a:solidFill>
                <a:srgbClr val="A9403B"/>
              </a:solidFill>
            </p:spPr>
            <p:txBody>
              <a:bodyPr/>
              <a:lstStyle/>
              <a:p>
                <a:endParaRPr lang="en-US"/>
              </a:p>
            </p:txBody>
          </p:sp>
          <p:sp>
            <p:nvSpPr>
              <p:cNvPr id="10" name="TextBox 10"/>
              <p:cNvSpPr txBox="1"/>
              <p:nvPr/>
            </p:nvSpPr>
            <p:spPr>
              <a:xfrm>
                <a:off x="0" y="-38100"/>
                <a:ext cx="160553" cy="1342594"/>
              </a:xfrm>
              <a:prstGeom prst="rect">
                <a:avLst/>
              </a:prstGeom>
            </p:spPr>
            <p:txBody>
              <a:bodyPr lIns="38301" tIns="38301" rIns="38301" bIns="38301" rtlCol="0" anchor="ctr"/>
              <a:lstStyle/>
              <a:p>
                <a:pPr algn="ctr">
                  <a:lnSpc>
                    <a:spcPts val="2626"/>
                  </a:lnSpc>
                </a:pPr>
                <a:endParaRPr/>
              </a:p>
            </p:txBody>
          </p:sp>
        </p:grpSp>
        <p:sp>
          <p:nvSpPr>
            <p:cNvPr id="11" name="TextBox 11"/>
            <p:cNvSpPr txBox="1"/>
            <p:nvPr/>
          </p:nvSpPr>
          <p:spPr>
            <a:xfrm>
              <a:off x="9708154" y="828441"/>
              <a:ext cx="8419983" cy="584831"/>
            </a:xfrm>
            <a:prstGeom prst="rect">
              <a:avLst/>
            </a:prstGeom>
          </p:spPr>
          <p:txBody>
            <a:bodyPr lIns="0" tIns="0" rIns="0" bIns="0" rtlCol="0" anchor="t">
              <a:spAutoFit/>
            </a:bodyPr>
            <a:lstStyle/>
            <a:p>
              <a:pPr algn="l">
                <a:lnSpc>
                  <a:spcPts val="3712"/>
                </a:lnSpc>
                <a:spcBef>
                  <a:spcPct val="0"/>
                </a:spcBef>
              </a:pPr>
              <a:r>
                <a:rPr lang="en-US" sz="2651" b="1" spc="265">
                  <a:solidFill>
                    <a:srgbClr val="A9403B"/>
                  </a:solidFill>
                  <a:latin typeface="Brandon Grotesque Bold"/>
                  <a:ea typeface="Brandon Grotesque Bold"/>
                  <a:cs typeface="Brandon Grotesque Bold"/>
                  <a:sym typeface="Brandon Grotesque Bold"/>
                </a:rPr>
                <a:t>COUNTLESS MORE DEATHS</a:t>
              </a:r>
            </a:p>
          </p:txBody>
        </p:sp>
        <p:sp>
          <p:nvSpPr>
            <p:cNvPr id="12" name="TextBox 12"/>
            <p:cNvSpPr txBox="1"/>
            <p:nvPr/>
          </p:nvSpPr>
          <p:spPr>
            <a:xfrm>
              <a:off x="9708154" y="1480899"/>
              <a:ext cx="10384661" cy="3135361"/>
            </a:xfrm>
            <a:prstGeom prst="rect">
              <a:avLst/>
            </a:prstGeom>
          </p:spPr>
          <p:txBody>
            <a:bodyPr lIns="0" tIns="0" rIns="0" bIns="0" rtlCol="0" anchor="t">
              <a:spAutoFit/>
            </a:bodyPr>
            <a:lstStyle/>
            <a:p>
              <a:pPr algn="l">
                <a:lnSpc>
                  <a:spcPts val="3759"/>
                </a:lnSpc>
              </a:pPr>
              <a:r>
                <a:rPr lang="en-US" sz="2320" spc="139">
                  <a:solidFill>
                    <a:srgbClr val="000000"/>
                  </a:solidFill>
                  <a:latin typeface="Times New Roman"/>
                  <a:ea typeface="Times New Roman"/>
                  <a:cs typeface="Times New Roman"/>
                  <a:sym typeface="Times New Roman"/>
                </a:rPr>
                <a:t>Virginia saw o</a:t>
              </a:r>
              <a:r>
                <a:rPr lang="en-US" sz="2320" b="1" spc="139">
                  <a:solidFill>
                    <a:srgbClr val="000000"/>
                  </a:solidFill>
                  <a:latin typeface="Times New Roman Bold"/>
                  <a:ea typeface="Times New Roman Bold"/>
                  <a:cs typeface="Times New Roman Bold"/>
                  <a:sym typeface="Times New Roman Bold"/>
                </a:rPr>
                <a:t>ver 35,000 children die in 2023 from abortion</a:t>
              </a:r>
              <a:r>
                <a:rPr lang="en-US" sz="2320" spc="139">
                  <a:solidFill>
                    <a:srgbClr val="000000"/>
                  </a:solidFill>
                  <a:latin typeface="Times New Roman"/>
                  <a:ea typeface="Times New Roman"/>
                  <a:cs typeface="Times New Roman"/>
                  <a:sym typeface="Times New Roman"/>
                </a:rPr>
                <a:t>, and Virginia’s annual volume of </a:t>
              </a:r>
              <a:r>
                <a:rPr lang="en-US" sz="2320" b="1" spc="139">
                  <a:solidFill>
                    <a:srgbClr val="000000"/>
                  </a:solidFill>
                  <a:latin typeface="Times New Roman Bold"/>
                  <a:ea typeface="Times New Roman Bold"/>
                  <a:cs typeface="Times New Roman Bold"/>
                  <a:sym typeface="Times New Roman Bold"/>
                </a:rPr>
                <a:t>abortions grew 103% in the past 6 years.</a:t>
              </a:r>
              <a:r>
                <a:rPr lang="en-US" sz="2320" spc="139">
                  <a:solidFill>
                    <a:srgbClr val="000000"/>
                  </a:solidFill>
                  <a:latin typeface="Times New Roman"/>
                  <a:ea typeface="Times New Roman"/>
                  <a:cs typeface="Times New Roman"/>
                  <a:sym typeface="Times New Roman"/>
                </a:rPr>
                <a:t> With no restrictions, </a:t>
              </a:r>
            </a:p>
            <a:p>
              <a:pPr algn="l">
                <a:lnSpc>
                  <a:spcPts val="3759"/>
                </a:lnSpc>
              </a:pPr>
              <a:r>
                <a:rPr lang="en-US" sz="2320" spc="139">
                  <a:solidFill>
                    <a:srgbClr val="000000"/>
                  </a:solidFill>
                  <a:latin typeface="Times New Roman"/>
                  <a:ea typeface="Times New Roman"/>
                  <a:cs typeface="Times New Roman"/>
                  <a:sym typeface="Times New Roman"/>
                </a:rPr>
                <a:t>no limits and no life-saving measures, the lives lost will only increase.</a:t>
              </a:r>
            </a:p>
          </p:txBody>
        </p:sp>
        <p:sp>
          <p:nvSpPr>
            <p:cNvPr id="13" name="TextBox 13"/>
            <p:cNvSpPr txBox="1"/>
            <p:nvPr/>
          </p:nvSpPr>
          <p:spPr>
            <a:xfrm>
              <a:off x="9708154" y="6753512"/>
              <a:ext cx="8419983" cy="584831"/>
            </a:xfrm>
            <a:prstGeom prst="rect">
              <a:avLst/>
            </a:prstGeom>
          </p:spPr>
          <p:txBody>
            <a:bodyPr lIns="0" tIns="0" rIns="0" bIns="0" rtlCol="0" anchor="t">
              <a:spAutoFit/>
            </a:bodyPr>
            <a:lstStyle/>
            <a:p>
              <a:pPr algn="l">
                <a:lnSpc>
                  <a:spcPts val="3712"/>
                </a:lnSpc>
                <a:spcBef>
                  <a:spcPct val="0"/>
                </a:spcBef>
              </a:pPr>
              <a:r>
                <a:rPr lang="en-US" sz="2651" b="1" spc="265">
                  <a:solidFill>
                    <a:srgbClr val="A9403B"/>
                  </a:solidFill>
                  <a:latin typeface="Brandon Grotesque Bold"/>
                  <a:ea typeface="Brandon Grotesque Bold"/>
                  <a:cs typeface="Brandon Grotesque Bold"/>
                  <a:sym typeface="Brandon Grotesque Bold"/>
                </a:rPr>
                <a:t>EXPLOITATION OF EMBRYOS</a:t>
              </a:r>
            </a:p>
          </p:txBody>
        </p:sp>
        <p:sp>
          <p:nvSpPr>
            <p:cNvPr id="14" name="TextBox 14"/>
            <p:cNvSpPr txBox="1"/>
            <p:nvPr/>
          </p:nvSpPr>
          <p:spPr>
            <a:xfrm>
              <a:off x="9708154" y="7405969"/>
              <a:ext cx="10384661" cy="3135361"/>
            </a:xfrm>
            <a:prstGeom prst="rect">
              <a:avLst/>
            </a:prstGeom>
          </p:spPr>
          <p:txBody>
            <a:bodyPr lIns="0" tIns="0" rIns="0" bIns="0" rtlCol="0" anchor="t">
              <a:spAutoFit/>
            </a:bodyPr>
            <a:lstStyle/>
            <a:p>
              <a:pPr algn="l">
                <a:lnSpc>
                  <a:spcPts val="3759"/>
                </a:lnSpc>
              </a:pPr>
              <a:r>
                <a:rPr lang="en-US" sz="2320" spc="139">
                  <a:solidFill>
                    <a:srgbClr val="000000"/>
                  </a:solidFill>
                  <a:latin typeface="Times New Roman"/>
                  <a:ea typeface="Times New Roman"/>
                  <a:cs typeface="Times New Roman"/>
                  <a:sym typeface="Times New Roman"/>
                </a:rPr>
                <a:t>The open-ended and undefined phrase </a:t>
              </a:r>
              <a:r>
                <a:rPr lang="en-US" sz="2320" i="1" spc="139">
                  <a:solidFill>
                    <a:srgbClr val="000000"/>
                  </a:solidFill>
                  <a:latin typeface="Times New Roman Italics"/>
                  <a:ea typeface="Times New Roman Italics"/>
                  <a:cs typeface="Times New Roman Italics"/>
                  <a:sym typeface="Times New Roman Italics"/>
                </a:rPr>
                <a:t>“reproductive freedom”</a:t>
              </a:r>
              <a:r>
                <a:rPr lang="en-US" sz="2320" spc="139">
                  <a:solidFill>
                    <a:srgbClr val="000000"/>
                  </a:solidFill>
                  <a:latin typeface="Times New Roman"/>
                  <a:ea typeface="Times New Roman"/>
                  <a:cs typeface="Times New Roman"/>
                  <a:sym typeface="Times New Roman"/>
                </a:rPr>
                <a:t> would allow for the unregulated sale and purchase of human embryos, and unethical </a:t>
              </a:r>
            </a:p>
            <a:p>
              <a:pPr algn="l">
                <a:lnSpc>
                  <a:spcPts val="3759"/>
                </a:lnSpc>
              </a:pPr>
              <a:r>
                <a:rPr lang="en-US" sz="2320" spc="139">
                  <a:solidFill>
                    <a:srgbClr val="000000"/>
                  </a:solidFill>
                  <a:latin typeface="Times New Roman"/>
                  <a:ea typeface="Times New Roman"/>
                  <a:cs typeface="Times New Roman"/>
                  <a:sym typeface="Times New Roman"/>
                </a:rPr>
                <a:t>research, commodifying human beings and leading to the exploitation of women.</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4554" y="2114718"/>
            <a:ext cx="19382554" cy="6057563"/>
            <a:chOff x="0" y="0"/>
            <a:chExt cx="25843406" cy="8076751"/>
          </a:xfrm>
        </p:grpSpPr>
        <p:grpSp>
          <p:nvGrpSpPr>
            <p:cNvPr id="3" name="Group 3"/>
            <p:cNvGrpSpPr/>
            <p:nvPr/>
          </p:nvGrpSpPr>
          <p:grpSpPr>
            <a:xfrm>
              <a:off x="1615594" y="1578311"/>
              <a:ext cx="24227812" cy="5177090"/>
              <a:chOff x="0" y="0"/>
              <a:chExt cx="2709333" cy="578941"/>
            </a:xfrm>
          </p:grpSpPr>
          <p:sp>
            <p:nvSpPr>
              <p:cNvPr id="4" name="Freeform 4"/>
              <p:cNvSpPr/>
              <p:nvPr/>
            </p:nvSpPr>
            <p:spPr>
              <a:xfrm>
                <a:off x="0" y="0"/>
                <a:ext cx="2709333" cy="578941"/>
              </a:xfrm>
              <a:custGeom>
                <a:avLst/>
                <a:gdLst/>
                <a:ahLst/>
                <a:cxnLst/>
                <a:rect l="l" t="t" r="r" b="b"/>
                <a:pathLst>
                  <a:path w="2709333" h="578941">
                    <a:moveTo>
                      <a:pt x="0" y="0"/>
                    </a:moveTo>
                    <a:lnTo>
                      <a:pt x="2709333" y="0"/>
                    </a:lnTo>
                    <a:lnTo>
                      <a:pt x="2709333" y="578941"/>
                    </a:lnTo>
                    <a:lnTo>
                      <a:pt x="0" y="578941"/>
                    </a:lnTo>
                    <a:close/>
                  </a:path>
                </a:pathLst>
              </a:custGeom>
              <a:solidFill>
                <a:srgbClr val="415E74"/>
              </a:solidFill>
            </p:spPr>
            <p:txBody>
              <a:bodyPr/>
              <a:lstStyle/>
              <a:p>
                <a:endParaRPr lang="en-US"/>
              </a:p>
            </p:txBody>
          </p:sp>
          <p:sp>
            <p:nvSpPr>
              <p:cNvPr id="5" name="TextBox 5"/>
              <p:cNvSpPr txBox="1"/>
              <p:nvPr/>
            </p:nvSpPr>
            <p:spPr>
              <a:xfrm>
                <a:off x="0" y="-19050"/>
                <a:ext cx="2709333" cy="597991"/>
              </a:xfrm>
              <a:prstGeom prst="rect">
                <a:avLst/>
              </a:prstGeom>
            </p:spPr>
            <p:txBody>
              <a:bodyPr lIns="50800" tIns="50800" rIns="50800" bIns="50800" rtlCol="0" anchor="ctr"/>
              <a:lstStyle/>
              <a:p>
                <a:pPr algn="ctr">
                  <a:lnSpc>
                    <a:spcPts val="1540"/>
                  </a:lnSpc>
                </a:pPr>
                <a:endParaRPr/>
              </a:p>
            </p:txBody>
          </p:sp>
        </p:grpSp>
        <p:sp>
          <p:nvSpPr>
            <p:cNvPr id="6" name="TextBox 6"/>
            <p:cNvSpPr txBox="1"/>
            <p:nvPr/>
          </p:nvSpPr>
          <p:spPr>
            <a:xfrm>
              <a:off x="8960925" y="4551805"/>
              <a:ext cx="16842684" cy="1501628"/>
            </a:xfrm>
            <a:prstGeom prst="rect">
              <a:avLst/>
            </a:prstGeom>
          </p:spPr>
          <p:txBody>
            <a:bodyPr lIns="0" tIns="0" rIns="0" bIns="0" rtlCol="0" anchor="t">
              <a:spAutoFit/>
            </a:bodyPr>
            <a:lstStyle/>
            <a:p>
              <a:pPr algn="l">
                <a:lnSpc>
                  <a:spcPts val="4685"/>
                </a:lnSpc>
              </a:pPr>
              <a:r>
                <a:rPr lang="en-US" sz="2805" spc="280">
                  <a:solidFill>
                    <a:srgbClr val="FFFFFF"/>
                  </a:solidFill>
                  <a:latin typeface="Times New Roman"/>
                  <a:ea typeface="Times New Roman"/>
                  <a:cs typeface="Times New Roman"/>
                  <a:sym typeface="Times New Roman"/>
                </a:rPr>
                <a:t>Your Local Pregnancy Center Could be Exposed to Lawsuits Medical Providers and PRCs are Facing Across the U.S.</a:t>
              </a:r>
            </a:p>
          </p:txBody>
        </p:sp>
        <p:sp>
          <p:nvSpPr>
            <p:cNvPr id="7" name="TextBox 7"/>
            <p:cNvSpPr txBox="1"/>
            <p:nvPr/>
          </p:nvSpPr>
          <p:spPr>
            <a:xfrm>
              <a:off x="8960925" y="2276333"/>
              <a:ext cx="16842684" cy="1945732"/>
            </a:xfrm>
            <a:prstGeom prst="rect">
              <a:avLst/>
            </a:prstGeom>
          </p:spPr>
          <p:txBody>
            <a:bodyPr lIns="0" tIns="0" rIns="0" bIns="0" rtlCol="0" anchor="t">
              <a:spAutoFit/>
            </a:bodyPr>
            <a:lstStyle/>
            <a:p>
              <a:pPr algn="l">
                <a:lnSpc>
                  <a:spcPts val="6171"/>
                </a:lnSpc>
              </a:pPr>
              <a:r>
                <a:rPr lang="en-US" sz="3740" b="1" spc="561">
                  <a:solidFill>
                    <a:srgbClr val="FFFFFF"/>
                  </a:solidFill>
                  <a:latin typeface="Brandon Grotesque Bold"/>
                  <a:ea typeface="Brandon Grotesque Bold"/>
                  <a:cs typeface="Brandon Grotesque Bold"/>
                  <a:sym typeface="Brandon Grotesque Bold"/>
                </a:rPr>
                <a:t>IF ABORTION BECOMES A</a:t>
              </a:r>
            </a:p>
            <a:p>
              <a:pPr algn="l">
                <a:lnSpc>
                  <a:spcPts val="6171"/>
                </a:lnSpc>
              </a:pPr>
              <a:r>
                <a:rPr lang="en-US" sz="3740" b="1" spc="561">
                  <a:solidFill>
                    <a:srgbClr val="FFFFFF"/>
                  </a:solidFill>
                  <a:latin typeface="Brandon Grotesque Bold"/>
                  <a:ea typeface="Brandon Grotesque Bold"/>
                  <a:cs typeface="Brandon Grotesque Bold"/>
                  <a:sym typeface="Brandon Grotesque Bold"/>
                </a:rPr>
                <a:t>CONSTITUTIONAL RIGHT IN VIRGINIA ...</a:t>
              </a:r>
            </a:p>
          </p:txBody>
        </p:sp>
        <p:grpSp>
          <p:nvGrpSpPr>
            <p:cNvPr id="8" name="Group 8"/>
            <p:cNvGrpSpPr/>
            <p:nvPr/>
          </p:nvGrpSpPr>
          <p:grpSpPr>
            <a:xfrm>
              <a:off x="0" y="0"/>
              <a:ext cx="8076751" cy="807675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0" name="TextBox 10"/>
              <p:cNvSpPr txBox="1"/>
              <p:nvPr/>
            </p:nvSpPr>
            <p:spPr>
              <a:xfrm>
                <a:off x="76200" y="57150"/>
                <a:ext cx="660400" cy="679450"/>
              </a:xfrm>
              <a:prstGeom prst="rect">
                <a:avLst/>
              </a:prstGeom>
            </p:spPr>
            <p:txBody>
              <a:bodyPr lIns="41090" tIns="41090" rIns="41090" bIns="41090" rtlCol="0" anchor="ctr"/>
              <a:lstStyle/>
              <a:p>
                <a:pPr algn="ctr">
                  <a:lnSpc>
                    <a:spcPts val="1540"/>
                  </a:lnSpc>
                </a:pPr>
                <a:endParaRPr/>
              </a:p>
            </p:txBody>
          </p:sp>
        </p:grpSp>
        <p:grpSp>
          <p:nvGrpSpPr>
            <p:cNvPr id="11" name="Group 11"/>
            <p:cNvGrpSpPr/>
            <p:nvPr/>
          </p:nvGrpSpPr>
          <p:grpSpPr>
            <a:xfrm>
              <a:off x="400268" y="400268"/>
              <a:ext cx="7276215" cy="727621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403B"/>
              </a:solidFill>
            </p:spPr>
            <p:txBody>
              <a:bodyPr/>
              <a:lstStyle/>
              <a:p>
                <a:endParaRPr lang="en-US"/>
              </a:p>
            </p:txBody>
          </p:sp>
          <p:sp>
            <p:nvSpPr>
              <p:cNvPr id="13" name="TextBox 13"/>
              <p:cNvSpPr txBox="1"/>
              <p:nvPr/>
            </p:nvSpPr>
            <p:spPr>
              <a:xfrm>
                <a:off x="76200" y="57150"/>
                <a:ext cx="660400" cy="679450"/>
              </a:xfrm>
              <a:prstGeom prst="rect">
                <a:avLst/>
              </a:prstGeom>
            </p:spPr>
            <p:txBody>
              <a:bodyPr lIns="41090" tIns="41090" rIns="41090" bIns="41090" rtlCol="0" anchor="ctr"/>
              <a:lstStyle/>
              <a:p>
                <a:pPr algn="ctr">
                  <a:lnSpc>
                    <a:spcPts val="1540"/>
                  </a:lnSpc>
                </a:pPr>
                <a:endParaRPr/>
              </a:p>
            </p:txBody>
          </p:sp>
        </p:grpSp>
        <p:sp>
          <p:nvSpPr>
            <p:cNvPr id="14" name="Freeform 14"/>
            <p:cNvSpPr/>
            <p:nvPr/>
          </p:nvSpPr>
          <p:spPr>
            <a:xfrm>
              <a:off x="1951707" y="1718073"/>
              <a:ext cx="4173337" cy="4250621"/>
            </a:xfrm>
            <a:custGeom>
              <a:avLst/>
              <a:gdLst/>
              <a:ahLst/>
              <a:cxnLst/>
              <a:rect l="l" t="t" r="r" b="b"/>
              <a:pathLst>
                <a:path w="4173337" h="4250621">
                  <a:moveTo>
                    <a:pt x="0" y="0"/>
                  </a:moveTo>
                  <a:lnTo>
                    <a:pt x="4173337" y="0"/>
                  </a:lnTo>
                  <a:lnTo>
                    <a:pt x="4173337" y="4250621"/>
                  </a:lnTo>
                  <a:lnTo>
                    <a:pt x="0" y="42506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2928" y="115089"/>
            <a:ext cx="16700544" cy="9545898"/>
            <a:chOff x="0" y="0"/>
            <a:chExt cx="22267392" cy="12727864"/>
          </a:xfrm>
        </p:grpSpPr>
        <p:grpSp>
          <p:nvGrpSpPr>
            <p:cNvPr id="3" name="Group 3"/>
            <p:cNvGrpSpPr/>
            <p:nvPr/>
          </p:nvGrpSpPr>
          <p:grpSpPr>
            <a:xfrm>
              <a:off x="7836333" y="1643278"/>
              <a:ext cx="6749454" cy="2256736"/>
              <a:chOff x="0" y="0"/>
              <a:chExt cx="1246947" cy="416927"/>
            </a:xfrm>
          </p:grpSpPr>
          <p:sp>
            <p:nvSpPr>
              <p:cNvPr id="4" name="Freeform 4"/>
              <p:cNvSpPr/>
              <p:nvPr/>
            </p:nvSpPr>
            <p:spPr>
              <a:xfrm>
                <a:off x="0" y="0"/>
                <a:ext cx="1246947" cy="416927"/>
              </a:xfrm>
              <a:custGeom>
                <a:avLst/>
                <a:gdLst/>
                <a:ahLst/>
                <a:cxnLst/>
                <a:rect l="l" t="t" r="r" b="b"/>
                <a:pathLst>
                  <a:path w="1246947" h="416927">
                    <a:moveTo>
                      <a:pt x="0" y="0"/>
                    </a:moveTo>
                    <a:lnTo>
                      <a:pt x="1246947" y="0"/>
                    </a:lnTo>
                    <a:lnTo>
                      <a:pt x="1246947" y="416927"/>
                    </a:lnTo>
                    <a:lnTo>
                      <a:pt x="0" y="416927"/>
                    </a:lnTo>
                    <a:close/>
                  </a:path>
                </a:pathLst>
              </a:custGeom>
              <a:solidFill>
                <a:srgbClr val="E7E7E7"/>
              </a:solidFill>
            </p:spPr>
            <p:txBody>
              <a:bodyPr/>
              <a:lstStyle/>
              <a:p>
                <a:endParaRPr lang="en-US"/>
              </a:p>
            </p:txBody>
          </p:sp>
          <p:sp>
            <p:nvSpPr>
              <p:cNvPr id="5" name="TextBox 5"/>
              <p:cNvSpPr txBox="1"/>
              <p:nvPr/>
            </p:nvSpPr>
            <p:spPr>
              <a:xfrm>
                <a:off x="0" y="-19050"/>
                <a:ext cx="1246947" cy="435977"/>
              </a:xfrm>
              <a:prstGeom prst="rect">
                <a:avLst/>
              </a:prstGeom>
            </p:spPr>
            <p:txBody>
              <a:bodyPr lIns="50800" tIns="50800" rIns="50800" bIns="50800" rtlCol="0" anchor="ctr"/>
              <a:lstStyle/>
              <a:p>
                <a:pPr algn="ctr">
                  <a:lnSpc>
                    <a:spcPts val="1540"/>
                  </a:lnSpc>
                </a:pPr>
                <a:endParaRPr/>
              </a:p>
            </p:txBody>
          </p:sp>
        </p:grpSp>
        <p:sp>
          <p:nvSpPr>
            <p:cNvPr id="6" name="TextBox 6"/>
            <p:cNvSpPr txBox="1"/>
            <p:nvPr/>
          </p:nvSpPr>
          <p:spPr>
            <a:xfrm>
              <a:off x="8100308" y="1998430"/>
              <a:ext cx="6221505" cy="761827"/>
            </a:xfrm>
            <a:prstGeom prst="rect">
              <a:avLst/>
            </a:prstGeom>
          </p:spPr>
          <p:txBody>
            <a:bodyPr lIns="0" tIns="0" rIns="0" bIns="0" rtlCol="0" anchor="t">
              <a:spAutoFit/>
            </a:bodyPr>
            <a:lstStyle/>
            <a:p>
              <a:pPr algn="l">
                <a:lnSpc>
                  <a:spcPts val="2377"/>
                </a:lnSpc>
              </a:pPr>
              <a:r>
                <a:rPr lang="en-US" sz="1698" b="1" spc="169">
                  <a:solidFill>
                    <a:srgbClr val="000000"/>
                  </a:solidFill>
                  <a:latin typeface="Brandon Grotesque Bold"/>
                  <a:ea typeface="Brandon Grotesque Bold"/>
                  <a:cs typeface="Brandon Grotesque Bold"/>
                  <a:sym typeface="Brandon Grotesque Bold"/>
                </a:rPr>
                <a:t>BELLA HEALTH &amp; MYNYK VS</a:t>
              </a:r>
            </a:p>
            <a:p>
              <a:pPr algn="l">
                <a:lnSpc>
                  <a:spcPts val="2377"/>
                </a:lnSpc>
                <a:spcBef>
                  <a:spcPct val="0"/>
                </a:spcBef>
              </a:pPr>
              <a:r>
                <a:rPr lang="en-US" sz="1698" b="1" spc="169">
                  <a:solidFill>
                    <a:srgbClr val="000000"/>
                  </a:solidFill>
                  <a:latin typeface="Brandon Grotesque Bold"/>
                  <a:ea typeface="Brandon Grotesque Bold"/>
                  <a:cs typeface="Brandon Grotesque Bold"/>
                  <a:sym typeface="Brandon Grotesque Bold"/>
                </a:rPr>
                <a:t>WEISTER (COLORADO)</a:t>
              </a:r>
            </a:p>
          </p:txBody>
        </p:sp>
        <p:sp>
          <p:nvSpPr>
            <p:cNvPr id="7" name="TextBox 7"/>
            <p:cNvSpPr txBox="1"/>
            <p:nvPr/>
          </p:nvSpPr>
          <p:spPr>
            <a:xfrm>
              <a:off x="8100308" y="2917690"/>
              <a:ext cx="6221505" cy="706413"/>
            </a:xfrm>
            <a:prstGeom prst="rect">
              <a:avLst/>
            </a:prstGeom>
          </p:spPr>
          <p:txBody>
            <a:bodyPr lIns="0" tIns="0" rIns="0" bIns="0" rtlCol="0" anchor="t">
              <a:spAutoFit/>
            </a:bodyPr>
            <a:lstStyle/>
            <a:p>
              <a:pPr algn="l">
                <a:lnSpc>
                  <a:spcPts val="2221"/>
                </a:lnSpc>
              </a:pPr>
              <a:r>
                <a:rPr lang="en-US" sz="1415" spc="60">
                  <a:solidFill>
                    <a:srgbClr val="545454"/>
                  </a:solidFill>
                  <a:latin typeface="Times New Roman"/>
                  <a:ea typeface="Times New Roman"/>
                  <a:cs typeface="Times New Roman"/>
                  <a:sym typeface="Times New Roman"/>
                </a:rPr>
                <a:t>Colorado laws prohibit APR and are investigating providers who offer it, like Nurse Mynyk.</a:t>
              </a:r>
            </a:p>
          </p:txBody>
        </p:sp>
        <p:grpSp>
          <p:nvGrpSpPr>
            <p:cNvPr id="8" name="Group 8"/>
            <p:cNvGrpSpPr/>
            <p:nvPr/>
          </p:nvGrpSpPr>
          <p:grpSpPr>
            <a:xfrm>
              <a:off x="8296546" y="848587"/>
              <a:ext cx="6289241" cy="685274"/>
              <a:chOff x="0" y="0"/>
              <a:chExt cx="1161924" cy="126603"/>
            </a:xfrm>
          </p:grpSpPr>
          <p:sp>
            <p:nvSpPr>
              <p:cNvPr id="9" name="Freeform 9"/>
              <p:cNvSpPr/>
              <p:nvPr/>
            </p:nvSpPr>
            <p:spPr>
              <a:xfrm>
                <a:off x="0" y="0"/>
                <a:ext cx="1161924" cy="126603"/>
              </a:xfrm>
              <a:custGeom>
                <a:avLst/>
                <a:gdLst/>
                <a:ahLst/>
                <a:cxnLst/>
                <a:rect l="l" t="t" r="r" b="b"/>
                <a:pathLst>
                  <a:path w="1161924" h="126603">
                    <a:moveTo>
                      <a:pt x="0" y="0"/>
                    </a:moveTo>
                    <a:lnTo>
                      <a:pt x="1161924" y="0"/>
                    </a:lnTo>
                    <a:lnTo>
                      <a:pt x="1161924" y="126603"/>
                    </a:lnTo>
                    <a:lnTo>
                      <a:pt x="0" y="126603"/>
                    </a:lnTo>
                    <a:close/>
                  </a:path>
                </a:pathLst>
              </a:custGeom>
              <a:solidFill>
                <a:srgbClr val="5A0909"/>
              </a:solidFill>
            </p:spPr>
            <p:txBody>
              <a:bodyPr/>
              <a:lstStyle/>
              <a:p>
                <a:endParaRPr lang="en-US"/>
              </a:p>
            </p:txBody>
          </p:sp>
          <p:sp>
            <p:nvSpPr>
              <p:cNvPr id="10" name="TextBox 10"/>
              <p:cNvSpPr txBox="1"/>
              <p:nvPr/>
            </p:nvSpPr>
            <p:spPr>
              <a:xfrm>
                <a:off x="0" y="-19050"/>
                <a:ext cx="1161924" cy="145653"/>
              </a:xfrm>
              <a:prstGeom prst="rect">
                <a:avLst/>
              </a:prstGeom>
            </p:spPr>
            <p:txBody>
              <a:bodyPr lIns="50800" tIns="50800" rIns="50800" bIns="50800" rtlCol="0" anchor="ctr"/>
              <a:lstStyle/>
              <a:p>
                <a:pPr algn="ctr">
                  <a:lnSpc>
                    <a:spcPts val="1540"/>
                  </a:lnSpc>
                </a:pPr>
                <a:endParaRPr/>
              </a:p>
            </p:txBody>
          </p:sp>
        </p:grpSp>
        <p:sp>
          <p:nvSpPr>
            <p:cNvPr id="11" name="TextBox 11"/>
            <p:cNvSpPr txBox="1"/>
            <p:nvPr/>
          </p:nvSpPr>
          <p:spPr>
            <a:xfrm>
              <a:off x="9089413" y="978027"/>
              <a:ext cx="5459658" cy="366446"/>
            </a:xfrm>
            <a:prstGeom prst="rect">
              <a:avLst/>
            </a:prstGeom>
          </p:spPr>
          <p:txBody>
            <a:bodyPr lIns="0" tIns="0" rIns="0" bIns="0" rtlCol="0" anchor="t">
              <a:spAutoFit/>
            </a:bodyPr>
            <a:lstStyle/>
            <a:p>
              <a:pPr algn="l">
                <a:lnSpc>
                  <a:spcPts val="2377"/>
                </a:lnSpc>
                <a:spcBef>
                  <a:spcPct val="0"/>
                </a:spcBef>
              </a:pPr>
              <a:r>
                <a:rPr lang="en-US" sz="1698" i="1" spc="127">
                  <a:solidFill>
                    <a:srgbClr val="FFFFFF"/>
                  </a:solidFill>
                  <a:latin typeface="Brandon Grotesque Italics"/>
                  <a:ea typeface="Brandon Grotesque Italics"/>
                  <a:cs typeface="Brandon Grotesque Italics"/>
                  <a:sym typeface="Brandon Grotesque Italics"/>
                </a:rPr>
                <a:t>Saving Lives, Under Investigation</a:t>
              </a:r>
            </a:p>
          </p:txBody>
        </p:sp>
        <p:sp>
          <p:nvSpPr>
            <p:cNvPr id="12" name="Freeform 12"/>
            <p:cNvSpPr/>
            <p:nvPr/>
          </p:nvSpPr>
          <p:spPr>
            <a:xfrm rot="1823329">
              <a:off x="7758817" y="589508"/>
              <a:ext cx="1203431" cy="1203431"/>
            </a:xfrm>
            <a:custGeom>
              <a:avLst/>
              <a:gdLst/>
              <a:ahLst/>
              <a:cxnLst/>
              <a:rect l="l" t="t" r="r" b="b"/>
              <a:pathLst>
                <a:path w="1203431" h="1203431">
                  <a:moveTo>
                    <a:pt x="0" y="0"/>
                  </a:moveTo>
                  <a:lnTo>
                    <a:pt x="1203431" y="0"/>
                  </a:lnTo>
                  <a:lnTo>
                    <a:pt x="1203431" y="1203431"/>
                  </a:lnTo>
                  <a:lnTo>
                    <a:pt x="0" y="1203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659997">
              <a:off x="8069207" y="966147"/>
              <a:ext cx="582652" cy="418781"/>
            </a:xfrm>
            <a:custGeom>
              <a:avLst/>
              <a:gdLst/>
              <a:ahLst/>
              <a:cxnLst/>
              <a:rect l="l" t="t" r="r" b="b"/>
              <a:pathLst>
                <a:path w="582652" h="418781">
                  <a:moveTo>
                    <a:pt x="0" y="0"/>
                  </a:moveTo>
                  <a:lnTo>
                    <a:pt x="582652" y="0"/>
                  </a:lnTo>
                  <a:lnTo>
                    <a:pt x="582652" y="418781"/>
                  </a:lnTo>
                  <a:lnTo>
                    <a:pt x="0" y="41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rot="797212">
              <a:off x="13144206" y="1462274"/>
              <a:ext cx="1364399" cy="830578"/>
            </a:xfrm>
            <a:custGeom>
              <a:avLst/>
              <a:gdLst/>
              <a:ahLst/>
              <a:cxnLst/>
              <a:rect l="l" t="t" r="r" b="b"/>
              <a:pathLst>
                <a:path w="1364399" h="830578">
                  <a:moveTo>
                    <a:pt x="0" y="0"/>
                  </a:moveTo>
                  <a:lnTo>
                    <a:pt x="1364398" y="0"/>
                  </a:lnTo>
                  <a:lnTo>
                    <a:pt x="1364398" y="830578"/>
                  </a:lnTo>
                  <a:lnTo>
                    <a:pt x="0" y="8305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5" name="Group 15"/>
            <p:cNvGrpSpPr/>
            <p:nvPr/>
          </p:nvGrpSpPr>
          <p:grpSpPr>
            <a:xfrm>
              <a:off x="798165" y="832901"/>
              <a:ext cx="6289241" cy="685274"/>
              <a:chOff x="0" y="0"/>
              <a:chExt cx="1161924" cy="126603"/>
            </a:xfrm>
          </p:grpSpPr>
          <p:sp>
            <p:nvSpPr>
              <p:cNvPr id="16" name="Freeform 16"/>
              <p:cNvSpPr/>
              <p:nvPr/>
            </p:nvSpPr>
            <p:spPr>
              <a:xfrm>
                <a:off x="0" y="0"/>
                <a:ext cx="1161924" cy="126603"/>
              </a:xfrm>
              <a:custGeom>
                <a:avLst/>
                <a:gdLst/>
                <a:ahLst/>
                <a:cxnLst/>
                <a:rect l="l" t="t" r="r" b="b"/>
                <a:pathLst>
                  <a:path w="1161924" h="126603">
                    <a:moveTo>
                      <a:pt x="0" y="0"/>
                    </a:moveTo>
                    <a:lnTo>
                      <a:pt x="1161924" y="0"/>
                    </a:lnTo>
                    <a:lnTo>
                      <a:pt x="1161924" y="126603"/>
                    </a:lnTo>
                    <a:lnTo>
                      <a:pt x="0" y="126603"/>
                    </a:lnTo>
                    <a:close/>
                  </a:path>
                </a:pathLst>
              </a:custGeom>
              <a:solidFill>
                <a:srgbClr val="5A0909"/>
              </a:solidFill>
            </p:spPr>
            <p:txBody>
              <a:bodyPr/>
              <a:lstStyle/>
              <a:p>
                <a:endParaRPr lang="en-US"/>
              </a:p>
            </p:txBody>
          </p:sp>
          <p:sp>
            <p:nvSpPr>
              <p:cNvPr id="17" name="TextBox 17"/>
              <p:cNvSpPr txBox="1"/>
              <p:nvPr/>
            </p:nvSpPr>
            <p:spPr>
              <a:xfrm>
                <a:off x="0" y="-19050"/>
                <a:ext cx="1161924" cy="145653"/>
              </a:xfrm>
              <a:prstGeom prst="rect">
                <a:avLst/>
              </a:prstGeom>
            </p:spPr>
            <p:txBody>
              <a:bodyPr lIns="50800" tIns="50800" rIns="50800" bIns="50800" rtlCol="0" anchor="ctr"/>
              <a:lstStyle/>
              <a:p>
                <a:pPr algn="ctr">
                  <a:lnSpc>
                    <a:spcPts val="1540"/>
                  </a:lnSpc>
                </a:pPr>
                <a:endParaRPr/>
              </a:p>
            </p:txBody>
          </p:sp>
        </p:grpSp>
        <p:sp>
          <p:nvSpPr>
            <p:cNvPr id="18" name="Freeform 18"/>
            <p:cNvSpPr/>
            <p:nvPr/>
          </p:nvSpPr>
          <p:spPr>
            <a:xfrm rot="6040339">
              <a:off x="5356677" y="1175539"/>
              <a:ext cx="1231800" cy="132660"/>
            </a:xfrm>
            <a:custGeom>
              <a:avLst/>
              <a:gdLst/>
              <a:ahLst/>
              <a:cxnLst/>
              <a:rect l="l" t="t" r="r" b="b"/>
              <a:pathLst>
                <a:path w="1231800" h="132660">
                  <a:moveTo>
                    <a:pt x="0" y="0"/>
                  </a:moveTo>
                  <a:lnTo>
                    <a:pt x="1231799" y="0"/>
                  </a:lnTo>
                  <a:lnTo>
                    <a:pt x="1231799" y="132660"/>
                  </a:lnTo>
                  <a:lnTo>
                    <a:pt x="0" y="1326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Freeform 19"/>
            <p:cNvSpPr/>
            <p:nvPr/>
          </p:nvSpPr>
          <p:spPr>
            <a:xfrm rot="640339">
              <a:off x="4970015" y="194644"/>
              <a:ext cx="2200752" cy="1056361"/>
            </a:xfrm>
            <a:custGeom>
              <a:avLst/>
              <a:gdLst/>
              <a:ahLst/>
              <a:cxnLst/>
              <a:rect l="l" t="t" r="r" b="b"/>
              <a:pathLst>
                <a:path w="2200752" h="1056361">
                  <a:moveTo>
                    <a:pt x="0" y="0"/>
                  </a:moveTo>
                  <a:lnTo>
                    <a:pt x="2200752" y="0"/>
                  </a:lnTo>
                  <a:lnTo>
                    <a:pt x="2200752" y="1056362"/>
                  </a:lnTo>
                  <a:lnTo>
                    <a:pt x="0" y="10563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TextBox 20"/>
            <p:cNvSpPr txBox="1"/>
            <p:nvPr/>
          </p:nvSpPr>
          <p:spPr>
            <a:xfrm rot="640339">
              <a:off x="5132018" y="355988"/>
              <a:ext cx="1885568" cy="686873"/>
            </a:xfrm>
            <a:prstGeom prst="rect">
              <a:avLst/>
            </a:prstGeom>
          </p:spPr>
          <p:txBody>
            <a:bodyPr lIns="0" tIns="0" rIns="0" bIns="0" rtlCol="0" anchor="t">
              <a:spAutoFit/>
            </a:bodyPr>
            <a:lstStyle/>
            <a:p>
              <a:pPr algn="ctr">
                <a:lnSpc>
                  <a:spcPts val="1358"/>
                </a:lnSpc>
              </a:pPr>
              <a:r>
                <a:rPr lang="en-US" sz="970" spc="97">
                  <a:solidFill>
                    <a:srgbClr val="182E3E"/>
                  </a:solidFill>
                  <a:latin typeface="Handyman"/>
                  <a:ea typeface="Handyman"/>
                  <a:cs typeface="Handyman"/>
                  <a:sym typeface="Handyman"/>
                </a:rPr>
                <a:t>THERE IS AN</a:t>
              </a:r>
            </a:p>
            <a:p>
              <a:pPr algn="ctr">
                <a:lnSpc>
                  <a:spcPts val="1358"/>
                </a:lnSpc>
              </a:pPr>
              <a:r>
                <a:rPr lang="en-US" sz="970" spc="97">
                  <a:solidFill>
                    <a:srgbClr val="182E3E"/>
                  </a:solidFill>
                  <a:latin typeface="Handyman"/>
                  <a:ea typeface="Handyman"/>
                  <a:cs typeface="Handyman"/>
                  <a:sym typeface="Handyman"/>
                </a:rPr>
                <a:t>OPTION TO REVERSE</a:t>
              </a:r>
            </a:p>
            <a:p>
              <a:pPr algn="ctr">
                <a:lnSpc>
                  <a:spcPts val="1358"/>
                </a:lnSpc>
                <a:spcBef>
                  <a:spcPct val="0"/>
                </a:spcBef>
              </a:pPr>
              <a:r>
                <a:rPr lang="en-US" sz="970" spc="97">
                  <a:solidFill>
                    <a:srgbClr val="182E3E"/>
                  </a:solidFill>
                  <a:latin typeface="Handyman"/>
                  <a:ea typeface="Handyman"/>
                  <a:cs typeface="Handyman"/>
                  <a:sym typeface="Handyman"/>
                </a:rPr>
                <a:t>THE ABORTION PILL</a:t>
              </a:r>
            </a:p>
          </p:txBody>
        </p:sp>
        <p:grpSp>
          <p:nvGrpSpPr>
            <p:cNvPr id="21" name="Group 21"/>
            <p:cNvGrpSpPr/>
            <p:nvPr/>
          </p:nvGrpSpPr>
          <p:grpSpPr>
            <a:xfrm>
              <a:off x="337952" y="1643278"/>
              <a:ext cx="6749454" cy="2256736"/>
              <a:chOff x="0" y="0"/>
              <a:chExt cx="1246947" cy="416927"/>
            </a:xfrm>
          </p:grpSpPr>
          <p:sp>
            <p:nvSpPr>
              <p:cNvPr id="22" name="Freeform 22"/>
              <p:cNvSpPr/>
              <p:nvPr/>
            </p:nvSpPr>
            <p:spPr>
              <a:xfrm>
                <a:off x="0" y="0"/>
                <a:ext cx="1246947" cy="416927"/>
              </a:xfrm>
              <a:custGeom>
                <a:avLst/>
                <a:gdLst/>
                <a:ahLst/>
                <a:cxnLst/>
                <a:rect l="l" t="t" r="r" b="b"/>
                <a:pathLst>
                  <a:path w="1246947" h="416927">
                    <a:moveTo>
                      <a:pt x="0" y="0"/>
                    </a:moveTo>
                    <a:lnTo>
                      <a:pt x="1246947" y="0"/>
                    </a:lnTo>
                    <a:lnTo>
                      <a:pt x="1246947" y="416927"/>
                    </a:lnTo>
                    <a:lnTo>
                      <a:pt x="0" y="416927"/>
                    </a:lnTo>
                    <a:close/>
                  </a:path>
                </a:pathLst>
              </a:custGeom>
              <a:solidFill>
                <a:srgbClr val="E7E7E7"/>
              </a:solidFill>
            </p:spPr>
            <p:txBody>
              <a:bodyPr/>
              <a:lstStyle/>
              <a:p>
                <a:endParaRPr lang="en-US"/>
              </a:p>
            </p:txBody>
          </p:sp>
          <p:sp>
            <p:nvSpPr>
              <p:cNvPr id="23" name="TextBox 23"/>
              <p:cNvSpPr txBox="1"/>
              <p:nvPr/>
            </p:nvSpPr>
            <p:spPr>
              <a:xfrm>
                <a:off x="0" y="-19050"/>
                <a:ext cx="1246947" cy="435977"/>
              </a:xfrm>
              <a:prstGeom prst="rect">
                <a:avLst/>
              </a:prstGeom>
            </p:spPr>
            <p:txBody>
              <a:bodyPr lIns="50800" tIns="50800" rIns="50800" bIns="50800" rtlCol="0" anchor="ctr"/>
              <a:lstStyle/>
              <a:p>
                <a:pPr algn="ctr">
                  <a:lnSpc>
                    <a:spcPts val="1540"/>
                  </a:lnSpc>
                </a:pPr>
                <a:endParaRPr/>
              </a:p>
            </p:txBody>
          </p:sp>
        </p:grpSp>
        <p:sp>
          <p:nvSpPr>
            <p:cNvPr id="24" name="TextBox 24"/>
            <p:cNvSpPr txBox="1"/>
            <p:nvPr/>
          </p:nvSpPr>
          <p:spPr>
            <a:xfrm>
              <a:off x="601927" y="2486391"/>
              <a:ext cx="6221505" cy="1065850"/>
            </a:xfrm>
            <a:prstGeom prst="rect">
              <a:avLst/>
            </a:prstGeom>
          </p:spPr>
          <p:txBody>
            <a:bodyPr lIns="0" tIns="0" rIns="0" bIns="0" rtlCol="0" anchor="t">
              <a:spAutoFit/>
            </a:bodyPr>
            <a:lstStyle/>
            <a:p>
              <a:pPr algn="l">
                <a:lnSpc>
                  <a:spcPts val="2221"/>
                </a:lnSpc>
              </a:pPr>
              <a:r>
                <a:rPr lang="en-US" sz="1415" spc="60">
                  <a:solidFill>
                    <a:srgbClr val="545454"/>
                  </a:solidFill>
                  <a:latin typeface="Times New Roman"/>
                  <a:ea typeface="Times New Roman"/>
                  <a:cs typeface="Times New Roman"/>
                  <a:sym typeface="Times New Roman"/>
                </a:rPr>
                <a:t>The California Attorney General sued pregnancy centers for discussing the Abortion Pill Reversal (APR) using progesterone.</a:t>
              </a:r>
            </a:p>
          </p:txBody>
        </p:sp>
        <p:sp>
          <p:nvSpPr>
            <p:cNvPr id="25" name="TextBox 25"/>
            <p:cNvSpPr txBox="1"/>
            <p:nvPr/>
          </p:nvSpPr>
          <p:spPr>
            <a:xfrm>
              <a:off x="601927" y="1998430"/>
              <a:ext cx="6221505" cy="366446"/>
            </a:xfrm>
            <a:prstGeom prst="rect">
              <a:avLst/>
            </a:prstGeom>
          </p:spPr>
          <p:txBody>
            <a:bodyPr lIns="0" tIns="0" rIns="0" bIns="0" rtlCol="0" anchor="t">
              <a:spAutoFit/>
            </a:bodyPr>
            <a:lstStyle/>
            <a:p>
              <a:pPr algn="l">
                <a:lnSpc>
                  <a:spcPts val="2377"/>
                </a:lnSpc>
                <a:spcBef>
                  <a:spcPct val="0"/>
                </a:spcBef>
              </a:pPr>
              <a:r>
                <a:rPr lang="en-US" sz="1698" b="1" spc="169">
                  <a:solidFill>
                    <a:srgbClr val="000000"/>
                  </a:solidFill>
                  <a:latin typeface="Brandon Grotesque Bold"/>
                  <a:ea typeface="Brandon Grotesque Bold"/>
                  <a:cs typeface="Brandon Grotesque Bold"/>
                  <a:sym typeface="Brandon Grotesque Bold"/>
                </a:rPr>
                <a:t>NIFLA VS BONITA (CALIFORNIA)</a:t>
              </a:r>
            </a:p>
          </p:txBody>
        </p:sp>
        <p:sp>
          <p:nvSpPr>
            <p:cNvPr id="26" name="Freeform 26"/>
            <p:cNvSpPr/>
            <p:nvPr/>
          </p:nvSpPr>
          <p:spPr>
            <a:xfrm rot="1823329">
              <a:off x="260436" y="573822"/>
              <a:ext cx="1203431" cy="1203431"/>
            </a:xfrm>
            <a:custGeom>
              <a:avLst/>
              <a:gdLst/>
              <a:ahLst/>
              <a:cxnLst/>
              <a:rect l="l" t="t" r="r" b="b"/>
              <a:pathLst>
                <a:path w="1203431" h="1203431">
                  <a:moveTo>
                    <a:pt x="0" y="0"/>
                  </a:moveTo>
                  <a:lnTo>
                    <a:pt x="1203431" y="0"/>
                  </a:lnTo>
                  <a:lnTo>
                    <a:pt x="1203431" y="1203431"/>
                  </a:lnTo>
                  <a:lnTo>
                    <a:pt x="0" y="1203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7" name="Freeform 27"/>
            <p:cNvSpPr/>
            <p:nvPr/>
          </p:nvSpPr>
          <p:spPr>
            <a:xfrm rot="-807205">
              <a:off x="574861" y="846264"/>
              <a:ext cx="574581" cy="658546"/>
            </a:xfrm>
            <a:custGeom>
              <a:avLst/>
              <a:gdLst/>
              <a:ahLst/>
              <a:cxnLst/>
              <a:rect l="l" t="t" r="r" b="b"/>
              <a:pathLst>
                <a:path w="574581" h="658546">
                  <a:moveTo>
                    <a:pt x="0" y="0"/>
                  </a:moveTo>
                  <a:lnTo>
                    <a:pt x="574581" y="0"/>
                  </a:lnTo>
                  <a:lnTo>
                    <a:pt x="574581" y="658546"/>
                  </a:lnTo>
                  <a:lnTo>
                    <a:pt x="0" y="65854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8" name="TextBox 28"/>
            <p:cNvSpPr txBox="1"/>
            <p:nvPr/>
          </p:nvSpPr>
          <p:spPr>
            <a:xfrm>
              <a:off x="1627748" y="978027"/>
              <a:ext cx="5459658" cy="366446"/>
            </a:xfrm>
            <a:prstGeom prst="rect">
              <a:avLst/>
            </a:prstGeom>
          </p:spPr>
          <p:txBody>
            <a:bodyPr lIns="0" tIns="0" rIns="0" bIns="0" rtlCol="0" anchor="t">
              <a:spAutoFit/>
            </a:bodyPr>
            <a:lstStyle/>
            <a:p>
              <a:pPr algn="l">
                <a:lnSpc>
                  <a:spcPts val="2377"/>
                </a:lnSpc>
                <a:spcBef>
                  <a:spcPct val="0"/>
                </a:spcBef>
              </a:pPr>
              <a:r>
                <a:rPr lang="en-US" sz="1698" i="1" spc="127">
                  <a:solidFill>
                    <a:srgbClr val="FFFFFF"/>
                  </a:solidFill>
                  <a:latin typeface="Brandon Grotesque Italics"/>
                  <a:ea typeface="Brandon Grotesque Italics"/>
                  <a:cs typeface="Brandon Grotesque Italics"/>
                  <a:sym typeface="Brandon Grotesque Italics"/>
                </a:rPr>
                <a:t>False Advertising</a:t>
              </a:r>
            </a:p>
          </p:txBody>
        </p:sp>
        <p:grpSp>
          <p:nvGrpSpPr>
            <p:cNvPr id="29" name="Group 29"/>
            <p:cNvGrpSpPr/>
            <p:nvPr/>
          </p:nvGrpSpPr>
          <p:grpSpPr>
            <a:xfrm>
              <a:off x="323378" y="10467569"/>
              <a:ext cx="6749454" cy="2260295"/>
              <a:chOff x="0" y="0"/>
              <a:chExt cx="1246947" cy="417585"/>
            </a:xfrm>
          </p:grpSpPr>
          <p:sp>
            <p:nvSpPr>
              <p:cNvPr id="30" name="Freeform 30"/>
              <p:cNvSpPr/>
              <p:nvPr/>
            </p:nvSpPr>
            <p:spPr>
              <a:xfrm>
                <a:off x="0" y="0"/>
                <a:ext cx="1246947" cy="417585"/>
              </a:xfrm>
              <a:custGeom>
                <a:avLst/>
                <a:gdLst/>
                <a:ahLst/>
                <a:cxnLst/>
                <a:rect l="l" t="t" r="r" b="b"/>
                <a:pathLst>
                  <a:path w="1246947" h="417585">
                    <a:moveTo>
                      <a:pt x="0" y="0"/>
                    </a:moveTo>
                    <a:lnTo>
                      <a:pt x="1246947" y="0"/>
                    </a:lnTo>
                    <a:lnTo>
                      <a:pt x="1246947" y="417585"/>
                    </a:lnTo>
                    <a:lnTo>
                      <a:pt x="0" y="417585"/>
                    </a:lnTo>
                    <a:close/>
                  </a:path>
                </a:pathLst>
              </a:custGeom>
              <a:solidFill>
                <a:srgbClr val="E7E7E7"/>
              </a:solidFill>
            </p:spPr>
            <p:txBody>
              <a:bodyPr/>
              <a:lstStyle/>
              <a:p>
                <a:endParaRPr lang="en-US"/>
              </a:p>
            </p:txBody>
          </p:sp>
          <p:sp>
            <p:nvSpPr>
              <p:cNvPr id="31" name="TextBox 31"/>
              <p:cNvSpPr txBox="1"/>
              <p:nvPr/>
            </p:nvSpPr>
            <p:spPr>
              <a:xfrm>
                <a:off x="0" y="-19050"/>
                <a:ext cx="1246947" cy="436635"/>
              </a:xfrm>
              <a:prstGeom prst="rect">
                <a:avLst/>
              </a:prstGeom>
            </p:spPr>
            <p:txBody>
              <a:bodyPr lIns="50800" tIns="50800" rIns="50800" bIns="50800" rtlCol="0" anchor="ctr"/>
              <a:lstStyle/>
              <a:p>
                <a:pPr algn="ctr">
                  <a:lnSpc>
                    <a:spcPts val="1540"/>
                  </a:lnSpc>
                </a:pPr>
                <a:endParaRPr/>
              </a:p>
            </p:txBody>
          </p:sp>
        </p:grpSp>
        <p:sp>
          <p:nvSpPr>
            <p:cNvPr id="32" name="TextBox 32"/>
            <p:cNvSpPr txBox="1"/>
            <p:nvPr/>
          </p:nvSpPr>
          <p:spPr>
            <a:xfrm>
              <a:off x="587352" y="10822721"/>
              <a:ext cx="6221505" cy="366446"/>
            </a:xfrm>
            <a:prstGeom prst="rect">
              <a:avLst/>
            </a:prstGeom>
          </p:spPr>
          <p:txBody>
            <a:bodyPr lIns="0" tIns="0" rIns="0" bIns="0" rtlCol="0" anchor="t">
              <a:spAutoFit/>
            </a:bodyPr>
            <a:lstStyle/>
            <a:p>
              <a:pPr algn="l">
                <a:lnSpc>
                  <a:spcPts val="2377"/>
                </a:lnSpc>
                <a:spcBef>
                  <a:spcPct val="0"/>
                </a:spcBef>
              </a:pPr>
              <a:r>
                <a:rPr lang="en-US" sz="1698" b="1" spc="169">
                  <a:solidFill>
                    <a:srgbClr val="000000"/>
                  </a:solidFill>
                  <a:latin typeface="Brandon Grotesque Bold"/>
                  <a:ea typeface="Brandon Grotesque Bold"/>
                  <a:cs typeface="Brandon Grotesque Bold"/>
                  <a:sym typeface="Brandon Grotesque Bold"/>
                </a:rPr>
                <a:t>NIFLA VS JAMES (NEW YORK)</a:t>
              </a:r>
            </a:p>
          </p:txBody>
        </p:sp>
        <p:sp>
          <p:nvSpPr>
            <p:cNvPr id="33" name="TextBox 33"/>
            <p:cNvSpPr txBox="1"/>
            <p:nvPr/>
          </p:nvSpPr>
          <p:spPr>
            <a:xfrm>
              <a:off x="587352" y="11310682"/>
              <a:ext cx="6221505" cy="1065850"/>
            </a:xfrm>
            <a:prstGeom prst="rect">
              <a:avLst/>
            </a:prstGeom>
          </p:spPr>
          <p:txBody>
            <a:bodyPr lIns="0" tIns="0" rIns="0" bIns="0" rtlCol="0" anchor="t">
              <a:spAutoFit/>
            </a:bodyPr>
            <a:lstStyle/>
            <a:p>
              <a:pPr algn="l">
                <a:lnSpc>
                  <a:spcPts val="2221"/>
                </a:lnSpc>
              </a:pPr>
              <a:r>
                <a:rPr lang="en-US" sz="1415" spc="60">
                  <a:solidFill>
                    <a:srgbClr val="545454"/>
                  </a:solidFill>
                  <a:latin typeface="Times New Roman"/>
                  <a:ea typeface="Times New Roman"/>
                  <a:cs typeface="Times New Roman"/>
                  <a:sym typeface="Times New Roman"/>
                </a:rPr>
                <a:t>The New York AG sued pro-life centers under business fraud laws for talking about the Abortion Pill Reversal.</a:t>
              </a:r>
            </a:p>
            <a:p>
              <a:pPr algn="l">
                <a:lnSpc>
                  <a:spcPts val="2221"/>
                </a:lnSpc>
              </a:pPr>
              <a:endParaRPr lang="en-US" sz="1415" spc="60">
                <a:solidFill>
                  <a:srgbClr val="545454"/>
                </a:solidFill>
                <a:latin typeface="Times New Roman"/>
                <a:ea typeface="Times New Roman"/>
                <a:cs typeface="Times New Roman"/>
                <a:sym typeface="Times New Roman"/>
              </a:endParaRPr>
            </a:p>
          </p:txBody>
        </p:sp>
        <p:grpSp>
          <p:nvGrpSpPr>
            <p:cNvPr id="34" name="Group 34"/>
            <p:cNvGrpSpPr/>
            <p:nvPr/>
          </p:nvGrpSpPr>
          <p:grpSpPr>
            <a:xfrm>
              <a:off x="759448" y="9657192"/>
              <a:ext cx="6289241" cy="685274"/>
              <a:chOff x="0" y="0"/>
              <a:chExt cx="1161924" cy="126603"/>
            </a:xfrm>
          </p:grpSpPr>
          <p:sp>
            <p:nvSpPr>
              <p:cNvPr id="35" name="Freeform 35"/>
              <p:cNvSpPr/>
              <p:nvPr/>
            </p:nvSpPr>
            <p:spPr>
              <a:xfrm>
                <a:off x="0" y="0"/>
                <a:ext cx="1161924" cy="126603"/>
              </a:xfrm>
              <a:custGeom>
                <a:avLst/>
                <a:gdLst/>
                <a:ahLst/>
                <a:cxnLst/>
                <a:rect l="l" t="t" r="r" b="b"/>
                <a:pathLst>
                  <a:path w="1161924" h="126603">
                    <a:moveTo>
                      <a:pt x="0" y="0"/>
                    </a:moveTo>
                    <a:lnTo>
                      <a:pt x="1161924" y="0"/>
                    </a:lnTo>
                    <a:lnTo>
                      <a:pt x="1161924" y="126603"/>
                    </a:lnTo>
                    <a:lnTo>
                      <a:pt x="0" y="126603"/>
                    </a:lnTo>
                    <a:close/>
                  </a:path>
                </a:pathLst>
              </a:custGeom>
              <a:solidFill>
                <a:srgbClr val="5A0909"/>
              </a:solidFill>
            </p:spPr>
            <p:txBody>
              <a:bodyPr/>
              <a:lstStyle/>
              <a:p>
                <a:endParaRPr lang="en-US"/>
              </a:p>
            </p:txBody>
          </p:sp>
          <p:sp>
            <p:nvSpPr>
              <p:cNvPr id="36" name="TextBox 36"/>
              <p:cNvSpPr txBox="1"/>
              <p:nvPr/>
            </p:nvSpPr>
            <p:spPr>
              <a:xfrm>
                <a:off x="0" y="-19050"/>
                <a:ext cx="1161924" cy="145653"/>
              </a:xfrm>
              <a:prstGeom prst="rect">
                <a:avLst/>
              </a:prstGeom>
            </p:spPr>
            <p:txBody>
              <a:bodyPr lIns="50800" tIns="50800" rIns="50800" bIns="50800" rtlCol="0" anchor="ctr"/>
              <a:lstStyle/>
              <a:p>
                <a:pPr algn="ctr">
                  <a:lnSpc>
                    <a:spcPts val="1540"/>
                  </a:lnSpc>
                </a:pPr>
                <a:endParaRPr/>
              </a:p>
            </p:txBody>
          </p:sp>
        </p:grpSp>
        <p:sp>
          <p:nvSpPr>
            <p:cNvPr id="37" name="TextBox 37"/>
            <p:cNvSpPr txBox="1"/>
            <p:nvPr/>
          </p:nvSpPr>
          <p:spPr>
            <a:xfrm>
              <a:off x="1629937" y="9802318"/>
              <a:ext cx="5418752" cy="366446"/>
            </a:xfrm>
            <a:prstGeom prst="rect">
              <a:avLst/>
            </a:prstGeom>
          </p:spPr>
          <p:txBody>
            <a:bodyPr lIns="0" tIns="0" rIns="0" bIns="0" rtlCol="0" anchor="t">
              <a:spAutoFit/>
            </a:bodyPr>
            <a:lstStyle/>
            <a:p>
              <a:pPr algn="l">
                <a:lnSpc>
                  <a:spcPts val="2377"/>
                </a:lnSpc>
                <a:spcBef>
                  <a:spcPct val="0"/>
                </a:spcBef>
              </a:pPr>
              <a:r>
                <a:rPr lang="en-US" sz="1698" i="1" spc="127">
                  <a:solidFill>
                    <a:srgbClr val="FFFFFF"/>
                  </a:solidFill>
                  <a:latin typeface="Brandon Grotesque Italics"/>
                  <a:ea typeface="Brandon Grotesque Italics"/>
                  <a:cs typeface="Brandon Grotesque Italics"/>
                  <a:sym typeface="Brandon Grotesque Italics"/>
                </a:rPr>
                <a:t>Misleading</a:t>
              </a:r>
            </a:p>
          </p:txBody>
        </p:sp>
        <p:sp>
          <p:nvSpPr>
            <p:cNvPr id="38" name="Freeform 38"/>
            <p:cNvSpPr/>
            <p:nvPr/>
          </p:nvSpPr>
          <p:spPr>
            <a:xfrm rot="616993">
              <a:off x="5633035" y="9362479"/>
              <a:ext cx="1045766" cy="1879644"/>
            </a:xfrm>
            <a:custGeom>
              <a:avLst/>
              <a:gdLst/>
              <a:ahLst/>
              <a:cxnLst/>
              <a:rect l="l" t="t" r="r" b="b"/>
              <a:pathLst>
                <a:path w="1045766" h="1879644">
                  <a:moveTo>
                    <a:pt x="0" y="0"/>
                  </a:moveTo>
                  <a:lnTo>
                    <a:pt x="1045766" y="0"/>
                  </a:lnTo>
                  <a:lnTo>
                    <a:pt x="1045766" y="1879644"/>
                  </a:lnTo>
                  <a:lnTo>
                    <a:pt x="0" y="187964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9" name="TextBox 39"/>
            <p:cNvSpPr txBox="1"/>
            <p:nvPr/>
          </p:nvSpPr>
          <p:spPr>
            <a:xfrm rot="638901">
              <a:off x="5772227" y="10260406"/>
              <a:ext cx="652727" cy="386695"/>
            </a:xfrm>
            <a:prstGeom prst="rect">
              <a:avLst/>
            </a:prstGeom>
          </p:spPr>
          <p:txBody>
            <a:bodyPr lIns="0" tIns="0" rIns="0" bIns="0" rtlCol="0" anchor="t">
              <a:spAutoFit/>
            </a:bodyPr>
            <a:lstStyle/>
            <a:p>
              <a:pPr algn="ctr">
                <a:lnSpc>
                  <a:spcPts val="781"/>
                </a:lnSpc>
              </a:pPr>
              <a:r>
                <a:rPr lang="en-US" sz="558" spc="55">
                  <a:solidFill>
                    <a:srgbClr val="000000"/>
                  </a:solidFill>
                  <a:latin typeface="Handyman"/>
                  <a:ea typeface="Handyman"/>
                  <a:cs typeface="Handyman"/>
                  <a:sym typeface="Handyman"/>
                </a:rPr>
                <a:t>ABORTION</a:t>
              </a:r>
            </a:p>
            <a:p>
              <a:pPr algn="ctr">
                <a:lnSpc>
                  <a:spcPts val="781"/>
                </a:lnSpc>
              </a:pPr>
              <a:r>
                <a:rPr lang="en-US" sz="558" spc="55">
                  <a:solidFill>
                    <a:srgbClr val="000000"/>
                  </a:solidFill>
                  <a:latin typeface="Handyman"/>
                  <a:ea typeface="Handyman"/>
                  <a:cs typeface="Handyman"/>
                  <a:sym typeface="Handyman"/>
                </a:rPr>
                <a:t>PILL</a:t>
              </a:r>
            </a:p>
            <a:p>
              <a:pPr algn="ctr">
                <a:lnSpc>
                  <a:spcPts val="781"/>
                </a:lnSpc>
                <a:spcBef>
                  <a:spcPct val="0"/>
                </a:spcBef>
              </a:pPr>
              <a:r>
                <a:rPr lang="en-US" sz="558" spc="55">
                  <a:solidFill>
                    <a:srgbClr val="000000"/>
                  </a:solidFill>
                  <a:latin typeface="Handyman"/>
                  <a:ea typeface="Handyman"/>
                  <a:cs typeface="Handyman"/>
                  <a:sym typeface="Handyman"/>
                </a:rPr>
                <a:t>REVERSAL</a:t>
              </a:r>
            </a:p>
          </p:txBody>
        </p:sp>
        <p:sp>
          <p:nvSpPr>
            <p:cNvPr id="40" name="Freeform 40"/>
            <p:cNvSpPr/>
            <p:nvPr/>
          </p:nvSpPr>
          <p:spPr>
            <a:xfrm rot="1823329">
              <a:off x="221719" y="9398113"/>
              <a:ext cx="1203431" cy="1203431"/>
            </a:xfrm>
            <a:custGeom>
              <a:avLst/>
              <a:gdLst/>
              <a:ahLst/>
              <a:cxnLst/>
              <a:rect l="l" t="t" r="r" b="b"/>
              <a:pathLst>
                <a:path w="1203431" h="1203431">
                  <a:moveTo>
                    <a:pt x="0" y="0"/>
                  </a:moveTo>
                  <a:lnTo>
                    <a:pt x="1203431" y="0"/>
                  </a:lnTo>
                  <a:lnTo>
                    <a:pt x="1203431" y="1203431"/>
                  </a:lnTo>
                  <a:lnTo>
                    <a:pt x="0" y="1203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1" name="Freeform 41"/>
            <p:cNvSpPr/>
            <p:nvPr/>
          </p:nvSpPr>
          <p:spPr>
            <a:xfrm rot="-483749">
              <a:off x="487385" y="9755723"/>
              <a:ext cx="672099" cy="514156"/>
            </a:xfrm>
            <a:custGeom>
              <a:avLst/>
              <a:gdLst/>
              <a:ahLst/>
              <a:cxnLst/>
              <a:rect l="l" t="t" r="r" b="b"/>
              <a:pathLst>
                <a:path w="672099" h="514156">
                  <a:moveTo>
                    <a:pt x="0" y="0"/>
                  </a:moveTo>
                  <a:lnTo>
                    <a:pt x="672099" y="0"/>
                  </a:lnTo>
                  <a:lnTo>
                    <a:pt x="672099" y="514155"/>
                  </a:lnTo>
                  <a:lnTo>
                    <a:pt x="0" y="51415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42" name="Group 42"/>
            <p:cNvGrpSpPr/>
            <p:nvPr/>
          </p:nvGrpSpPr>
          <p:grpSpPr>
            <a:xfrm>
              <a:off x="8272404" y="9662688"/>
              <a:ext cx="6289241" cy="685274"/>
              <a:chOff x="0" y="0"/>
              <a:chExt cx="1161924" cy="126603"/>
            </a:xfrm>
          </p:grpSpPr>
          <p:sp>
            <p:nvSpPr>
              <p:cNvPr id="43" name="Freeform 43"/>
              <p:cNvSpPr/>
              <p:nvPr/>
            </p:nvSpPr>
            <p:spPr>
              <a:xfrm>
                <a:off x="0" y="0"/>
                <a:ext cx="1161924" cy="126603"/>
              </a:xfrm>
              <a:custGeom>
                <a:avLst/>
                <a:gdLst/>
                <a:ahLst/>
                <a:cxnLst/>
                <a:rect l="l" t="t" r="r" b="b"/>
                <a:pathLst>
                  <a:path w="1161924" h="126603">
                    <a:moveTo>
                      <a:pt x="0" y="0"/>
                    </a:moveTo>
                    <a:lnTo>
                      <a:pt x="1161924" y="0"/>
                    </a:lnTo>
                    <a:lnTo>
                      <a:pt x="1161924" y="126603"/>
                    </a:lnTo>
                    <a:lnTo>
                      <a:pt x="0" y="126603"/>
                    </a:lnTo>
                    <a:close/>
                  </a:path>
                </a:pathLst>
              </a:custGeom>
              <a:solidFill>
                <a:srgbClr val="5A0909"/>
              </a:solidFill>
            </p:spPr>
            <p:txBody>
              <a:bodyPr/>
              <a:lstStyle/>
              <a:p>
                <a:endParaRPr lang="en-US"/>
              </a:p>
            </p:txBody>
          </p:sp>
          <p:sp>
            <p:nvSpPr>
              <p:cNvPr id="44" name="TextBox 44"/>
              <p:cNvSpPr txBox="1"/>
              <p:nvPr/>
            </p:nvSpPr>
            <p:spPr>
              <a:xfrm>
                <a:off x="0" y="-19050"/>
                <a:ext cx="1161924" cy="145653"/>
              </a:xfrm>
              <a:prstGeom prst="rect">
                <a:avLst/>
              </a:prstGeom>
            </p:spPr>
            <p:txBody>
              <a:bodyPr lIns="50800" tIns="50800" rIns="50800" bIns="50800" rtlCol="0" anchor="ctr"/>
              <a:lstStyle/>
              <a:p>
                <a:pPr algn="ctr">
                  <a:lnSpc>
                    <a:spcPts val="1540"/>
                  </a:lnSpc>
                </a:pPr>
                <a:endParaRPr/>
              </a:p>
            </p:txBody>
          </p:sp>
        </p:grpSp>
        <p:sp>
          <p:nvSpPr>
            <p:cNvPr id="45" name="TextBox 45"/>
            <p:cNvSpPr txBox="1"/>
            <p:nvPr/>
          </p:nvSpPr>
          <p:spPr>
            <a:xfrm>
              <a:off x="9041128" y="9807815"/>
              <a:ext cx="5496374" cy="366446"/>
            </a:xfrm>
            <a:prstGeom prst="rect">
              <a:avLst/>
            </a:prstGeom>
          </p:spPr>
          <p:txBody>
            <a:bodyPr lIns="0" tIns="0" rIns="0" bIns="0" rtlCol="0" anchor="t">
              <a:spAutoFit/>
            </a:bodyPr>
            <a:lstStyle/>
            <a:p>
              <a:pPr algn="l">
                <a:lnSpc>
                  <a:spcPts val="2377"/>
                </a:lnSpc>
                <a:spcBef>
                  <a:spcPct val="0"/>
                </a:spcBef>
              </a:pPr>
              <a:r>
                <a:rPr lang="en-US" sz="1698" i="1" spc="127">
                  <a:solidFill>
                    <a:srgbClr val="FFFFFF"/>
                  </a:solidFill>
                  <a:latin typeface="Brandon Grotesque Italics"/>
                  <a:ea typeface="Brandon Grotesque Italics"/>
                  <a:cs typeface="Brandon Grotesque Italics"/>
                  <a:sym typeface="Brandon Grotesque Italics"/>
                </a:rPr>
                <a:t>False Advertising</a:t>
              </a:r>
            </a:p>
          </p:txBody>
        </p:sp>
        <p:sp>
          <p:nvSpPr>
            <p:cNvPr id="46" name="Freeform 46"/>
            <p:cNvSpPr/>
            <p:nvPr/>
          </p:nvSpPr>
          <p:spPr>
            <a:xfrm rot="507518">
              <a:off x="12442401" y="8886952"/>
              <a:ext cx="1713032" cy="2385234"/>
            </a:xfrm>
            <a:custGeom>
              <a:avLst/>
              <a:gdLst/>
              <a:ahLst/>
              <a:cxnLst/>
              <a:rect l="l" t="t" r="r" b="b"/>
              <a:pathLst>
                <a:path w="1713032" h="2385234">
                  <a:moveTo>
                    <a:pt x="0" y="0"/>
                  </a:moveTo>
                  <a:lnTo>
                    <a:pt x="1713032" y="0"/>
                  </a:lnTo>
                  <a:lnTo>
                    <a:pt x="1713032" y="2385234"/>
                  </a:lnTo>
                  <a:lnTo>
                    <a:pt x="0" y="238523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nvGrpSpPr>
            <p:cNvPr id="47" name="Group 47"/>
            <p:cNvGrpSpPr/>
            <p:nvPr/>
          </p:nvGrpSpPr>
          <p:grpSpPr>
            <a:xfrm rot="1168759">
              <a:off x="12818767" y="9469900"/>
              <a:ext cx="541904" cy="541904"/>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9" name="TextBox 49"/>
              <p:cNvSpPr txBox="1"/>
              <p:nvPr/>
            </p:nvSpPr>
            <p:spPr>
              <a:xfrm>
                <a:off x="76200" y="57150"/>
                <a:ext cx="660400" cy="679450"/>
              </a:xfrm>
              <a:prstGeom prst="rect">
                <a:avLst/>
              </a:prstGeom>
            </p:spPr>
            <p:txBody>
              <a:bodyPr lIns="50800" tIns="50800" rIns="50800" bIns="50800" rtlCol="0" anchor="ctr"/>
              <a:lstStyle/>
              <a:p>
                <a:pPr algn="ctr">
                  <a:lnSpc>
                    <a:spcPts val="1540"/>
                  </a:lnSpc>
                </a:pPr>
                <a:endParaRPr/>
              </a:p>
            </p:txBody>
          </p:sp>
        </p:grpSp>
        <p:grpSp>
          <p:nvGrpSpPr>
            <p:cNvPr id="50" name="Group 50"/>
            <p:cNvGrpSpPr/>
            <p:nvPr/>
          </p:nvGrpSpPr>
          <p:grpSpPr>
            <a:xfrm rot="1063886">
              <a:off x="13226289" y="9518308"/>
              <a:ext cx="636877" cy="546785"/>
              <a:chOff x="0" y="0"/>
              <a:chExt cx="955249" cy="820121"/>
            </a:xfrm>
          </p:grpSpPr>
          <p:sp>
            <p:nvSpPr>
              <p:cNvPr id="51" name="Freeform 51"/>
              <p:cNvSpPr/>
              <p:nvPr/>
            </p:nvSpPr>
            <p:spPr>
              <a:xfrm>
                <a:off x="0" y="0"/>
                <a:ext cx="955249" cy="820121"/>
              </a:xfrm>
              <a:custGeom>
                <a:avLst/>
                <a:gdLst/>
                <a:ahLst/>
                <a:cxnLst/>
                <a:rect l="l" t="t" r="r" b="b"/>
                <a:pathLst>
                  <a:path w="955249" h="820121">
                    <a:moveTo>
                      <a:pt x="477625" y="0"/>
                    </a:moveTo>
                    <a:cubicBezTo>
                      <a:pt x="213840" y="0"/>
                      <a:pt x="0" y="183590"/>
                      <a:pt x="0" y="410060"/>
                    </a:cubicBezTo>
                    <a:cubicBezTo>
                      <a:pt x="0" y="636531"/>
                      <a:pt x="213840" y="820121"/>
                      <a:pt x="477625" y="820121"/>
                    </a:cubicBezTo>
                    <a:cubicBezTo>
                      <a:pt x="741409" y="820121"/>
                      <a:pt x="955249" y="636531"/>
                      <a:pt x="955249" y="410060"/>
                    </a:cubicBezTo>
                    <a:cubicBezTo>
                      <a:pt x="955249" y="183590"/>
                      <a:pt x="741409" y="0"/>
                      <a:pt x="477625" y="0"/>
                    </a:cubicBezTo>
                    <a:close/>
                  </a:path>
                </a:pathLst>
              </a:custGeom>
              <a:solidFill>
                <a:srgbClr val="FFFFFF"/>
              </a:solidFill>
            </p:spPr>
            <p:txBody>
              <a:bodyPr/>
              <a:lstStyle/>
              <a:p>
                <a:endParaRPr lang="en-US"/>
              </a:p>
            </p:txBody>
          </p:sp>
          <p:sp>
            <p:nvSpPr>
              <p:cNvPr id="52" name="TextBox 52"/>
              <p:cNvSpPr txBox="1"/>
              <p:nvPr/>
            </p:nvSpPr>
            <p:spPr>
              <a:xfrm>
                <a:off x="89555" y="57836"/>
                <a:ext cx="776140" cy="685398"/>
              </a:xfrm>
              <a:prstGeom prst="rect">
                <a:avLst/>
              </a:prstGeom>
            </p:spPr>
            <p:txBody>
              <a:bodyPr lIns="50800" tIns="50800" rIns="50800" bIns="50800" rtlCol="0" anchor="ctr"/>
              <a:lstStyle/>
              <a:p>
                <a:pPr algn="ctr">
                  <a:lnSpc>
                    <a:spcPts val="1540"/>
                  </a:lnSpc>
                </a:pPr>
                <a:endParaRPr/>
              </a:p>
            </p:txBody>
          </p:sp>
        </p:grpSp>
        <p:grpSp>
          <p:nvGrpSpPr>
            <p:cNvPr id="53" name="Group 53"/>
            <p:cNvGrpSpPr/>
            <p:nvPr/>
          </p:nvGrpSpPr>
          <p:grpSpPr>
            <a:xfrm rot="1063886">
              <a:off x="13269096" y="9762517"/>
              <a:ext cx="636877" cy="546785"/>
              <a:chOff x="0" y="0"/>
              <a:chExt cx="955249" cy="820121"/>
            </a:xfrm>
          </p:grpSpPr>
          <p:sp>
            <p:nvSpPr>
              <p:cNvPr id="54" name="Freeform 54"/>
              <p:cNvSpPr/>
              <p:nvPr/>
            </p:nvSpPr>
            <p:spPr>
              <a:xfrm>
                <a:off x="0" y="0"/>
                <a:ext cx="955249" cy="820121"/>
              </a:xfrm>
              <a:custGeom>
                <a:avLst/>
                <a:gdLst/>
                <a:ahLst/>
                <a:cxnLst/>
                <a:rect l="l" t="t" r="r" b="b"/>
                <a:pathLst>
                  <a:path w="955249" h="820121">
                    <a:moveTo>
                      <a:pt x="477625" y="0"/>
                    </a:moveTo>
                    <a:cubicBezTo>
                      <a:pt x="213840" y="0"/>
                      <a:pt x="0" y="183590"/>
                      <a:pt x="0" y="410060"/>
                    </a:cubicBezTo>
                    <a:cubicBezTo>
                      <a:pt x="0" y="636531"/>
                      <a:pt x="213840" y="820121"/>
                      <a:pt x="477625" y="820121"/>
                    </a:cubicBezTo>
                    <a:cubicBezTo>
                      <a:pt x="741409" y="820121"/>
                      <a:pt x="955249" y="636531"/>
                      <a:pt x="955249" y="410060"/>
                    </a:cubicBezTo>
                    <a:cubicBezTo>
                      <a:pt x="955249" y="183590"/>
                      <a:pt x="741409" y="0"/>
                      <a:pt x="477625" y="0"/>
                    </a:cubicBezTo>
                    <a:close/>
                  </a:path>
                </a:pathLst>
              </a:custGeom>
              <a:solidFill>
                <a:srgbClr val="FFFFFF"/>
              </a:solidFill>
            </p:spPr>
            <p:txBody>
              <a:bodyPr/>
              <a:lstStyle/>
              <a:p>
                <a:endParaRPr lang="en-US"/>
              </a:p>
            </p:txBody>
          </p:sp>
          <p:sp>
            <p:nvSpPr>
              <p:cNvPr id="55" name="TextBox 55"/>
              <p:cNvSpPr txBox="1"/>
              <p:nvPr/>
            </p:nvSpPr>
            <p:spPr>
              <a:xfrm>
                <a:off x="89555" y="57836"/>
                <a:ext cx="776140" cy="685398"/>
              </a:xfrm>
              <a:prstGeom prst="rect">
                <a:avLst/>
              </a:prstGeom>
            </p:spPr>
            <p:txBody>
              <a:bodyPr lIns="50800" tIns="50800" rIns="50800" bIns="50800" rtlCol="0" anchor="ctr"/>
              <a:lstStyle/>
              <a:p>
                <a:pPr algn="ctr">
                  <a:lnSpc>
                    <a:spcPts val="1540"/>
                  </a:lnSpc>
                </a:pPr>
                <a:endParaRPr/>
              </a:p>
            </p:txBody>
          </p:sp>
        </p:grpSp>
        <p:grpSp>
          <p:nvGrpSpPr>
            <p:cNvPr id="56" name="Group 56"/>
            <p:cNvGrpSpPr/>
            <p:nvPr/>
          </p:nvGrpSpPr>
          <p:grpSpPr>
            <a:xfrm rot="1063886">
              <a:off x="13184971" y="10154403"/>
              <a:ext cx="636877" cy="546785"/>
              <a:chOff x="0" y="0"/>
              <a:chExt cx="955249" cy="820121"/>
            </a:xfrm>
          </p:grpSpPr>
          <p:sp>
            <p:nvSpPr>
              <p:cNvPr id="57" name="Freeform 57"/>
              <p:cNvSpPr/>
              <p:nvPr/>
            </p:nvSpPr>
            <p:spPr>
              <a:xfrm>
                <a:off x="0" y="0"/>
                <a:ext cx="955249" cy="820121"/>
              </a:xfrm>
              <a:custGeom>
                <a:avLst/>
                <a:gdLst/>
                <a:ahLst/>
                <a:cxnLst/>
                <a:rect l="l" t="t" r="r" b="b"/>
                <a:pathLst>
                  <a:path w="955249" h="820121">
                    <a:moveTo>
                      <a:pt x="477625" y="0"/>
                    </a:moveTo>
                    <a:cubicBezTo>
                      <a:pt x="213840" y="0"/>
                      <a:pt x="0" y="183590"/>
                      <a:pt x="0" y="410060"/>
                    </a:cubicBezTo>
                    <a:cubicBezTo>
                      <a:pt x="0" y="636531"/>
                      <a:pt x="213840" y="820121"/>
                      <a:pt x="477625" y="820121"/>
                    </a:cubicBezTo>
                    <a:cubicBezTo>
                      <a:pt x="741409" y="820121"/>
                      <a:pt x="955249" y="636531"/>
                      <a:pt x="955249" y="410060"/>
                    </a:cubicBezTo>
                    <a:cubicBezTo>
                      <a:pt x="955249" y="183590"/>
                      <a:pt x="741409" y="0"/>
                      <a:pt x="477625" y="0"/>
                    </a:cubicBezTo>
                    <a:close/>
                  </a:path>
                </a:pathLst>
              </a:custGeom>
              <a:solidFill>
                <a:srgbClr val="FFFFFF"/>
              </a:solidFill>
            </p:spPr>
            <p:txBody>
              <a:bodyPr/>
              <a:lstStyle/>
              <a:p>
                <a:endParaRPr lang="en-US"/>
              </a:p>
            </p:txBody>
          </p:sp>
          <p:sp>
            <p:nvSpPr>
              <p:cNvPr id="58" name="TextBox 58"/>
              <p:cNvSpPr txBox="1"/>
              <p:nvPr/>
            </p:nvSpPr>
            <p:spPr>
              <a:xfrm>
                <a:off x="89555" y="57836"/>
                <a:ext cx="776140" cy="685398"/>
              </a:xfrm>
              <a:prstGeom prst="rect">
                <a:avLst/>
              </a:prstGeom>
            </p:spPr>
            <p:txBody>
              <a:bodyPr lIns="50800" tIns="50800" rIns="50800" bIns="50800" rtlCol="0" anchor="ctr"/>
              <a:lstStyle/>
              <a:p>
                <a:pPr algn="ctr">
                  <a:lnSpc>
                    <a:spcPts val="1540"/>
                  </a:lnSpc>
                </a:pPr>
                <a:endParaRPr/>
              </a:p>
            </p:txBody>
          </p:sp>
        </p:grpSp>
        <p:grpSp>
          <p:nvGrpSpPr>
            <p:cNvPr id="59" name="Group 59"/>
            <p:cNvGrpSpPr/>
            <p:nvPr/>
          </p:nvGrpSpPr>
          <p:grpSpPr>
            <a:xfrm rot="1063886">
              <a:off x="13160034" y="10396892"/>
              <a:ext cx="636877" cy="546785"/>
              <a:chOff x="0" y="0"/>
              <a:chExt cx="955249" cy="820121"/>
            </a:xfrm>
          </p:grpSpPr>
          <p:sp>
            <p:nvSpPr>
              <p:cNvPr id="60" name="Freeform 60"/>
              <p:cNvSpPr/>
              <p:nvPr/>
            </p:nvSpPr>
            <p:spPr>
              <a:xfrm>
                <a:off x="0" y="0"/>
                <a:ext cx="955249" cy="820121"/>
              </a:xfrm>
              <a:custGeom>
                <a:avLst/>
                <a:gdLst/>
                <a:ahLst/>
                <a:cxnLst/>
                <a:rect l="l" t="t" r="r" b="b"/>
                <a:pathLst>
                  <a:path w="955249" h="820121">
                    <a:moveTo>
                      <a:pt x="477625" y="0"/>
                    </a:moveTo>
                    <a:cubicBezTo>
                      <a:pt x="213840" y="0"/>
                      <a:pt x="0" y="183590"/>
                      <a:pt x="0" y="410060"/>
                    </a:cubicBezTo>
                    <a:cubicBezTo>
                      <a:pt x="0" y="636531"/>
                      <a:pt x="213840" y="820121"/>
                      <a:pt x="477625" y="820121"/>
                    </a:cubicBezTo>
                    <a:cubicBezTo>
                      <a:pt x="741409" y="820121"/>
                      <a:pt x="955249" y="636531"/>
                      <a:pt x="955249" y="410060"/>
                    </a:cubicBezTo>
                    <a:cubicBezTo>
                      <a:pt x="955249" y="183590"/>
                      <a:pt x="741409" y="0"/>
                      <a:pt x="477625" y="0"/>
                    </a:cubicBezTo>
                    <a:close/>
                  </a:path>
                </a:pathLst>
              </a:custGeom>
              <a:solidFill>
                <a:srgbClr val="FFFFFF"/>
              </a:solidFill>
            </p:spPr>
            <p:txBody>
              <a:bodyPr/>
              <a:lstStyle/>
              <a:p>
                <a:endParaRPr lang="en-US"/>
              </a:p>
            </p:txBody>
          </p:sp>
          <p:sp>
            <p:nvSpPr>
              <p:cNvPr id="61" name="TextBox 61"/>
              <p:cNvSpPr txBox="1"/>
              <p:nvPr/>
            </p:nvSpPr>
            <p:spPr>
              <a:xfrm>
                <a:off x="89555" y="57836"/>
                <a:ext cx="776140" cy="685398"/>
              </a:xfrm>
              <a:prstGeom prst="rect">
                <a:avLst/>
              </a:prstGeom>
            </p:spPr>
            <p:txBody>
              <a:bodyPr lIns="50800" tIns="50800" rIns="50800" bIns="50800" rtlCol="0" anchor="ctr"/>
              <a:lstStyle/>
              <a:p>
                <a:pPr algn="ctr">
                  <a:lnSpc>
                    <a:spcPts val="1540"/>
                  </a:lnSpc>
                </a:pPr>
                <a:endParaRPr/>
              </a:p>
            </p:txBody>
          </p:sp>
        </p:grpSp>
        <p:grpSp>
          <p:nvGrpSpPr>
            <p:cNvPr id="62" name="Group 62"/>
            <p:cNvGrpSpPr/>
            <p:nvPr/>
          </p:nvGrpSpPr>
          <p:grpSpPr>
            <a:xfrm rot="1063886">
              <a:off x="12688328" y="9761686"/>
              <a:ext cx="929848" cy="798313"/>
              <a:chOff x="0" y="0"/>
              <a:chExt cx="955249" cy="820121"/>
            </a:xfrm>
          </p:grpSpPr>
          <p:sp>
            <p:nvSpPr>
              <p:cNvPr id="63" name="Freeform 63"/>
              <p:cNvSpPr/>
              <p:nvPr/>
            </p:nvSpPr>
            <p:spPr>
              <a:xfrm>
                <a:off x="0" y="0"/>
                <a:ext cx="955249" cy="820121"/>
              </a:xfrm>
              <a:custGeom>
                <a:avLst/>
                <a:gdLst/>
                <a:ahLst/>
                <a:cxnLst/>
                <a:rect l="l" t="t" r="r" b="b"/>
                <a:pathLst>
                  <a:path w="955249" h="820121">
                    <a:moveTo>
                      <a:pt x="477625" y="0"/>
                    </a:moveTo>
                    <a:cubicBezTo>
                      <a:pt x="213840" y="0"/>
                      <a:pt x="0" y="183590"/>
                      <a:pt x="0" y="410060"/>
                    </a:cubicBezTo>
                    <a:cubicBezTo>
                      <a:pt x="0" y="636531"/>
                      <a:pt x="213840" y="820121"/>
                      <a:pt x="477625" y="820121"/>
                    </a:cubicBezTo>
                    <a:cubicBezTo>
                      <a:pt x="741409" y="820121"/>
                      <a:pt x="955249" y="636531"/>
                      <a:pt x="955249" y="410060"/>
                    </a:cubicBezTo>
                    <a:cubicBezTo>
                      <a:pt x="955249" y="183590"/>
                      <a:pt x="741409" y="0"/>
                      <a:pt x="477625" y="0"/>
                    </a:cubicBezTo>
                    <a:close/>
                  </a:path>
                </a:pathLst>
              </a:custGeom>
              <a:solidFill>
                <a:srgbClr val="FFFFFF"/>
              </a:solidFill>
            </p:spPr>
            <p:txBody>
              <a:bodyPr/>
              <a:lstStyle/>
              <a:p>
                <a:endParaRPr lang="en-US"/>
              </a:p>
            </p:txBody>
          </p:sp>
          <p:sp>
            <p:nvSpPr>
              <p:cNvPr id="64" name="TextBox 64"/>
              <p:cNvSpPr txBox="1"/>
              <p:nvPr/>
            </p:nvSpPr>
            <p:spPr>
              <a:xfrm>
                <a:off x="89555" y="57836"/>
                <a:ext cx="776140" cy="685398"/>
              </a:xfrm>
              <a:prstGeom prst="rect">
                <a:avLst/>
              </a:prstGeom>
            </p:spPr>
            <p:txBody>
              <a:bodyPr lIns="50800" tIns="50800" rIns="50800" bIns="50800" rtlCol="0" anchor="ctr"/>
              <a:lstStyle/>
              <a:p>
                <a:pPr algn="ctr">
                  <a:lnSpc>
                    <a:spcPts val="1540"/>
                  </a:lnSpc>
                </a:pPr>
                <a:endParaRPr/>
              </a:p>
            </p:txBody>
          </p:sp>
        </p:grpSp>
        <p:grpSp>
          <p:nvGrpSpPr>
            <p:cNvPr id="65" name="Group 65"/>
            <p:cNvGrpSpPr/>
            <p:nvPr/>
          </p:nvGrpSpPr>
          <p:grpSpPr>
            <a:xfrm rot="1063886">
              <a:off x="12655709" y="10180181"/>
              <a:ext cx="929848" cy="798313"/>
              <a:chOff x="0" y="0"/>
              <a:chExt cx="955249" cy="820121"/>
            </a:xfrm>
          </p:grpSpPr>
          <p:sp>
            <p:nvSpPr>
              <p:cNvPr id="66" name="Freeform 66"/>
              <p:cNvSpPr/>
              <p:nvPr/>
            </p:nvSpPr>
            <p:spPr>
              <a:xfrm>
                <a:off x="0" y="0"/>
                <a:ext cx="955249" cy="820121"/>
              </a:xfrm>
              <a:custGeom>
                <a:avLst/>
                <a:gdLst/>
                <a:ahLst/>
                <a:cxnLst/>
                <a:rect l="l" t="t" r="r" b="b"/>
                <a:pathLst>
                  <a:path w="955249" h="820121">
                    <a:moveTo>
                      <a:pt x="477625" y="0"/>
                    </a:moveTo>
                    <a:cubicBezTo>
                      <a:pt x="213840" y="0"/>
                      <a:pt x="0" y="183590"/>
                      <a:pt x="0" y="410060"/>
                    </a:cubicBezTo>
                    <a:cubicBezTo>
                      <a:pt x="0" y="636531"/>
                      <a:pt x="213840" y="820121"/>
                      <a:pt x="477625" y="820121"/>
                    </a:cubicBezTo>
                    <a:cubicBezTo>
                      <a:pt x="741409" y="820121"/>
                      <a:pt x="955249" y="636531"/>
                      <a:pt x="955249" y="410060"/>
                    </a:cubicBezTo>
                    <a:cubicBezTo>
                      <a:pt x="955249" y="183590"/>
                      <a:pt x="741409" y="0"/>
                      <a:pt x="477625" y="0"/>
                    </a:cubicBezTo>
                    <a:close/>
                  </a:path>
                </a:pathLst>
              </a:custGeom>
              <a:solidFill>
                <a:srgbClr val="FFFFFF"/>
              </a:solidFill>
            </p:spPr>
            <p:txBody>
              <a:bodyPr/>
              <a:lstStyle/>
              <a:p>
                <a:endParaRPr lang="en-US"/>
              </a:p>
            </p:txBody>
          </p:sp>
          <p:sp>
            <p:nvSpPr>
              <p:cNvPr id="67" name="TextBox 67"/>
              <p:cNvSpPr txBox="1"/>
              <p:nvPr/>
            </p:nvSpPr>
            <p:spPr>
              <a:xfrm>
                <a:off x="89555" y="57836"/>
                <a:ext cx="776140" cy="685398"/>
              </a:xfrm>
              <a:prstGeom prst="rect">
                <a:avLst/>
              </a:prstGeom>
            </p:spPr>
            <p:txBody>
              <a:bodyPr lIns="50800" tIns="50800" rIns="50800" bIns="50800" rtlCol="0" anchor="ctr"/>
              <a:lstStyle/>
              <a:p>
                <a:pPr algn="ctr">
                  <a:lnSpc>
                    <a:spcPts val="1540"/>
                  </a:lnSpc>
                </a:pPr>
                <a:endParaRPr/>
              </a:p>
            </p:txBody>
          </p:sp>
        </p:grpSp>
        <p:sp>
          <p:nvSpPr>
            <p:cNvPr id="68" name="TextBox 68"/>
            <p:cNvSpPr txBox="1"/>
            <p:nvPr/>
          </p:nvSpPr>
          <p:spPr>
            <a:xfrm rot="621306">
              <a:off x="12793788" y="9489916"/>
              <a:ext cx="1075189" cy="843476"/>
            </a:xfrm>
            <a:prstGeom prst="rect">
              <a:avLst/>
            </a:prstGeom>
          </p:spPr>
          <p:txBody>
            <a:bodyPr lIns="0" tIns="0" rIns="0" bIns="0" rtlCol="0" anchor="t">
              <a:spAutoFit/>
            </a:bodyPr>
            <a:lstStyle/>
            <a:p>
              <a:pPr algn="ctr">
                <a:lnSpc>
                  <a:spcPts val="1029"/>
                </a:lnSpc>
                <a:spcBef>
                  <a:spcPct val="0"/>
                </a:spcBef>
              </a:pPr>
              <a:r>
                <a:rPr lang="en-US" sz="735" spc="73">
                  <a:solidFill>
                    <a:srgbClr val="000000"/>
                  </a:solidFill>
                  <a:latin typeface="Handyman"/>
                  <a:ea typeface="Handyman"/>
                  <a:cs typeface="Handyman"/>
                  <a:sym typeface="Handyman"/>
                </a:rPr>
                <a:t>ATTENTION:</a:t>
              </a:r>
            </a:p>
            <a:p>
              <a:pPr algn="ctr">
                <a:lnSpc>
                  <a:spcPts val="1029"/>
                </a:lnSpc>
                <a:spcBef>
                  <a:spcPct val="0"/>
                </a:spcBef>
              </a:pPr>
              <a:r>
                <a:rPr lang="en-US" sz="735" spc="73">
                  <a:solidFill>
                    <a:srgbClr val="000000"/>
                  </a:solidFill>
                  <a:latin typeface="Handyman"/>
                  <a:ea typeface="Handyman"/>
                  <a:cs typeface="Handyman"/>
                  <a:sym typeface="Handyman"/>
                </a:rPr>
                <a:t>ALL PROVIDERS</a:t>
              </a:r>
            </a:p>
            <a:p>
              <a:pPr algn="ctr">
                <a:lnSpc>
                  <a:spcPts val="1029"/>
                </a:lnSpc>
                <a:spcBef>
                  <a:spcPct val="0"/>
                </a:spcBef>
              </a:pPr>
              <a:r>
                <a:rPr lang="en-US" sz="735" spc="73">
                  <a:solidFill>
                    <a:srgbClr val="000000"/>
                  </a:solidFill>
                  <a:latin typeface="Handyman"/>
                  <a:ea typeface="Handyman"/>
                  <a:cs typeface="Handyman"/>
                  <a:sym typeface="Handyman"/>
                </a:rPr>
                <a:t>MUST PERFORM</a:t>
              </a:r>
            </a:p>
            <a:p>
              <a:pPr algn="ctr">
                <a:lnSpc>
                  <a:spcPts val="1029"/>
                </a:lnSpc>
                <a:spcBef>
                  <a:spcPct val="0"/>
                </a:spcBef>
              </a:pPr>
              <a:r>
                <a:rPr lang="en-US" sz="735" spc="73">
                  <a:solidFill>
                    <a:srgbClr val="000000"/>
                  </a:solidFill>
                  <a:latin typeface="Handyman"/>
                  <a:ea typeface="Handyman"/>
                  <a:cs typeface="Handyman"/>
                  <a:sym typeface="Handyman"/>
                </a:rPr>
                <a:t>OR REFER FOR</a:t>
              </a:r>
            </a:p>
            <a:p>
              <a:pPr algn="ctr">
                <a:lnSpc>
                  <a:spcPts val="1029"/>
                </a:lnSpc>
                <a:spcBef>
                  <a:spcPct val="0"/>
                </a:spcBef>
              </a:pPr>
              <a:r>
                <a:rPr lang="en-US" sz="735" spc="73">
                  <a:solidFill>
                    <a:srgbClr val="000000"/>
                  </a:solidFill>
                  <a:latin typeface="Handyman"/>
                  <a:ea typeface="Handyman"/>
                  <a:cs typeface="Handyman"/>
                  <a:sym typeface="Handyman"/>
                </a:rPr>
                <a:t>ABORTIONS</a:t>
              </a:r>
            </a:p>
          </p:txBody>
        </p:sp>
        <p:grpSp>
          <p:nvGrpSpPr>
            <p:cNvPr id="69" name="Group 69"/>
            <p:cNvGrpSpPr/>
            <p:nvPr/>
          </p:nvGrpSpPr>
          <p:grpSpPr>
            <a:xfrm>
              <a:off x="7812190" y="10473065"/>
              <a:ext cx="6749454" cy="2254798"/>
              <a:chOff x="0" y="0"/>
              <a:chExt cx="1246947" cy="416569"/>
            </a:xfrm>
          </p:grpSpPr>
          <p:sp>
            <p:nvSpPr>
              <p:cNvPr id="70" name="Freeform 70"/>
              <p:cNvSpPr/>
              <p:nvPr/>
            </p:nvSpPr>
            <p:spPr>
              <a:xfrm>
                <a:off x="0" y="0"/>
                <a:ext cx="1246947" cy="416569"/>
              </a:xfrm>
              <a:custGeom>
                <a:avLst/>
                <a:gdLst/>
                <a:ahLst/>
                <a:cxnLst/>
                <a:rect l="l" t="t" r="r" b="b"/>
                <a:pathLst>
                  <a:path w="1246947" h="416569">
                    <a:moveTo>
                      <a:pt x="0" y="0"/>
                    </a:moveTo>
                    <a:lnTo>
                      <a:pt x="1246947" y="0"/>
                    </a:lnTo>
                    <a:lnTo>
                      <a:pt x="1246947" y="416569"/>
                    </a:lnTo>
                    <a:lnTo>
                      <a:pt x="0" y="416569"/>
                    </a:lnTo>
                    <a:close/>
                  </a:path>
                </a:pathLst>
              </a:custGeom>
              <a:solidFill>
                <a:srgbClr val="E7E7E7"/>
              </a:solidFill>
            </p:spPr>
            <p:txBody>
              <a:bodyPr/>
              <a:lstStyle/>
              <a:p>
                <a:endParaRPr lang="en-US"/>
              </a:p>
            </p:txBody>
          </p:sp>
          <p:sp>
            <p:nvSpPr>
              <p:cNvPr id="71" name="TextBox 71"/>
              <p:cNvSpPr txBox="1"/>
              <p:nvPr/>
            </p:nvSpPr>
            <p:spPr>
              <a:xfrm>
                <a:off x="0" y="-19050"/>
                <a:ext cx="1246947" cy="435619"/>
              </a:xfrm>
              <a:prstGeom prst="rect">
                <a:avLst/>
              </a:prstGeom>
            </p:spPr>
            <p:txBody>
              <a:bodyPr lIns="50800" tIns="50800" rIns="50800" bIns="50800" rtlCol="0" anchor="ctr"/>
              <a:lstStyle/>
              <a:p>
                <a:pPr algn="ctr">
                  <a:lnSpc>
                    <a:spcPts val="1540"/>
                  </a:lnSpc>
                </a:pPr>
                <a:endParaRPr/>
              </a:p>
            </p:txBody>
          </p:sp>
        </p:grpSp>
        <p:sp>
          <p:nvSpPr>
            <p:cNvPr id="72" name="TextBox 72"/>
            <p:cNvSpPr txBox="1"/>
            <p:nvPr/>
          </p:nvSpPr>
          <p:spPr>
            <a:xfrm>
              <a:off x="8076165" y="11316178"/>
              <a:ext cx="6221505" cy="1065850"/>
            </a:xfrm>
            <a:prstGeom prst="rect">
              <a:avLst/>
            </a:prstGeom>
          </p:spPr>
          <p:txBody>
            <a:bodyPr lIns="0" tIns="0" rIns="0" bIns="0" rtlCol="0" anchor="t">
              <a:spAutoFit/>
            </a:bodyPr>
            <a:lstStyle/>
            <a:p>
              <a:pPr algn="l">
                <a:lnSpc>
                  <a:spcPts val="2221"/>
                </a:lnSpc>
              </a:pPr>
              <a:r>
                <a:rPr lang="en-US" sz="1415" spc="60">
                  <a:solidFill>
                    <a:srgbClr val="545454"/>
                  </a:solidFill>
                  <a:latin typeface="Times New Roman"/>
                  <a:ea typeface="Times New Roman"/>
                  <a:cs typeface="Times New Roman"/>
                  <a:sym typeface="Times New Roman"/>
                </a:rPr>
                <a:t>Laws force pro-life medical staff to refer for </a:t>
              </a:r>
            </a:p>
            <a:p>
              <a:pPr algn="l">
                <a:lnSpc>
                  <a:spcPts val="2221"/>
                </a:lnSpc>
              </a:pPr>
              <a:r>
                <a:rPr lang="en-US" sz="1415" spc="60">
                  <a:solidFill>
                    <a:srgbClr val="545454"/>
                  </a:solidFill>
                  <a:latin typeface="Times New Roman"/>
                  <a:ea typeface="Times New Roman"/>
                  <a:cs typeface="Times New Roman"/>
                  <a:sym typeface="Times New Roman"/>
                </a:rPr>
                <a:t>abortions, violating conscience rights.</a:t>
              </a:r>
            </a:p>
            <a:p>
              <a:pPr algn="l">
                <a:lnSpc>
                  <a:spcPts val="2221"/>
                </a:lnSpc>
              </a:pPr>
              <a:endParaRPr lang="en-US" sz="1415" spc="60">
                <a:solidFill>
                  <a:srgbClr val="545454"/>
                </a:solidFill>
                <a:latin typeface="Times New Roman"/>
                <a:ea typeface="Times New Roman"/>
                <a:cs typeface="Times New Roman"/>
                <a:sym typeface="Times New Roman"/>
              </a:endParaRPr>
            </a:p>
          </p:txBody>
        </p:sp>
        <p:sp>
          <p:nvSpPr>
            <p:cNvPr id="73" name="TextBox 73"/>
            <p:cNvSpPr txBox="1"/>
            <p:nvPr/>
          </p:nvSpPr>
          <p:spPr>
            <a:xfrm>
              <a:off x="8076165" y="10828218"/>
              <a:ext cx="6221505" cy="366446"/>
            </a:xfrm>
            <a:prstGeom prst="rect">
              <a:avLst/>
            </a:prstGeom>
          </p:spPr>
          <p:txBody>
            <a:bodyPr lIns="0" tIns="0" rIns="0" bIns="0" rtlCol="0" anchor="t">
              <a:spAutoFit/>
            </a:bodyPr>
            <a:lstStyle/>
            <a:p>
              <a:pPr algn="l">
                <a:lnSpc>
                  <a:spcPts val="2377"/>
                </a:lnSpc>
                <a:spcBef>
                  <a:spcPct val="0"/>
                </a:spcBef>
              </a:pPr>
              <a:r>
                <a:rPr lang="en-US" sz="1698" b="1" spc="169">
                  <a:solidFill>
                    <a:srgbClr val="000000"/>
                  </a:solidFill>
                  <a:latin typeface="Brandon Grotesque Bold"/>
                  <a:ea typeface="Brandon Grotesque Bold"/>
                  <a:cs typeface="Brandon Grotesque Bold"/>
                  <a:sym typeface="Brandon Grotesque Bold"/>
                </a:rPr>
                <a:t>NIFLA VS TRETO (ILLINOIS)</a:t>
              </a:r>
            </a:p>
          </p:txBody>
        </p:sp>
        <p:sp>
          <p:nvSpPr>
            <p:cNvPr id="74" name="Freeform 74"/>
            <p:cNvSpPr/>
            <p:nvPr/>
          </p:nvSpPr>
          <p:spPr>
            <a:xfrm rot="1823329">
              <a:off x="7734674" y="9403610"/>
              <a:ext cx="1203431" cy="1203431"/>
            </a:xfrm>
            <a:custGeom>
              <a:avLst/>
              <a:gdLst/>
              <a:ahLst/>
              <a:cxnLst/>
              <a:rect l="l" t="t" r="r" b="b"/>
              <a:pathLst>
                <a:path w="1203431" h="1203431">
                  <a:moveTo>
                    <a:pt x="0" y="0"/>
                  </a:moveTo>
                  <a:lnTo>
                    <a:pt x="1203432" y="0"/>
                  </a:lnTo>
                  <a:lnTo>
                    <a:pt x="1203432" y="1203431"/>
                  </a:lnTo>
                  <a:lnTo>
                    <a:pt x="0" y="1203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5" name="Freeform 75"/>
            <p:cNvSpPr/>
            <p:nvPr/>
          </p:nvSpPr>
          <p:spPr>
            <a:xfrm>
              <a:off x="8148114" y="9682797"/>
              <a:ext cx="376552" cy="645056"/>
            </a:xfrm>
            <a:custGeom>
              <a:avLst/>
              <a:gdLst/>
              <a:ahLst/>
              <a:cxnLst/>
              <a:rect l="l" t="t" r="r" b="b"/>
              <a:pathLst>
                <a:path w="376552" h="645056">
                  <a:moveTo>
                    <a:pt x="0" y="0"/>
                  </a:moveTo>
                  <a:lnTo>
                    <a:pt x="376552" y="0"/>
                  </a:lnTo>
                  <a:lnTo>
                    <a:pt x="376552" y="645056"/>
                  </a:lnTo>
                  <a:lnTo>
                    <a:pt x="0" y="64505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76" name="Freeform 76"/>
            <p:cNvSpPr/>
            <p:nvPr/>
          </p:nvSpPr>
          <p:spPr>
            <a:xfrm rot="-1379977" flipH="1">
              <a:off x="13234410" y="10315043"/>
              <a:ext cx="1091035" cy="1554583"/>
            </a:xfrm>
            <a:custGeom>
              <a:avLst/>
              <a:gdLst/>
              <a:ahLst/>
              <a:cxnLst/>
              <a:rect l="l" t="t" r="r" b="b"/>
              <a:pathLst>
                <a:path w="1091035" h="1554583">
                  <a:moveTo>
                    <a:pt x="1091034" y="0"/>
                  </a:moveTo>
                  <a:lnTo>
                    <a:pt x="0" y="0"/>
                  </a:lnTo>
                  <a:lnTo>
                    <a:pt x="0" y="1554584"/>
                  </a:lnTo>
                  <a:lnTo>
                    <a:pt x="1091034" y="1554584"/>
                  </a:lnTo>
                  <a:lnTo>
                    <a:pt x="1091034"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grpSp>
          <p:nvGrpSpPr>
            <p:cNvPr id="77" name="Group 77"/>
            <p:cNvGrpSpPr/>
            <p:nvPr/>
          </p:nvGrpSpPr>
          <p:grpSpPr>
            <a:xfrm>
              <a:off x="15815770" y="832901"/>
              <a:ext cx="6289241" cy="685274"/>
              <a:chOff x="0" y="0"/>
              <a:chExt cx="1161924" cy="126603"/>
            </a:xfrm>
          </p:grpSpPr>
          <p:sp>
            <p:nvSpPr>
              <p:cNvPr id="78" name="Freeform 78"/>
              <p:cNvSpPr/>
              <p:nvPr/>
            </p:nvSpPr>
            <p:spPr>
              <a:xfrm>
                <a:off x="0" y="0"/>
                <a:ext cx="1161924" cy="126603"/>
              </a:xfrm>
              <a:custGeom>
                <a:avLst/>
                <a:gdLst/>
                <a:ahLst/>
                <a:cxnLst/>
                <a:rect l="l" t="t" r="r" b="b"/>
                <a:pathLst>
                  <a:path w="1161924" h="126603">
                    <a:moveTo>
                      <a:pt x="0" y="0"/>
                    </a:moveTo>
                    <a:lnTo>
                      <a:pt x="1161924" y="0"/>
                    </a:lnTo>
                    <a:lnTo>
                      <a:pt x="1161924" y="126603"/>
                    </a:lnTo>
                    <a:lnTo>
                      <a:pt x="0" y="126603"/>
                    </a:lnTo>
                    <a:close/>
                  </a:path>
                </a:pathLst>
              </a:custGeom>
              <a:solidFill>
                <a:srgbClr val="5A0909"/>
              </a:solidFill>
            </p:spPr>
            <p:txBody>
              <a:bodyPr/>
              <a:lstStyle/>
              <a:p>
                <a:endParaRPr lang="en-US"/>
              </a:p>
            </p:txBody>
          </p:sp>
          <p:sp>
            <p:nvSpPr>
              <p:cNvPr id="79" name="TextBox 79"/>
              <p:cNvSpPr txBox="1"/>
              <p:nvPr/>
            </p:nvSpPr>
            <p:spPr>
              <a:xfrm>
                <a:off x="0" y="-19050"/>
                <a:ext cx="1161924" cy="145653"/>
              </a:xfrm>
              <a:prstGeom prst="rect">
                <a:avLst/>
              </a:prstGeom>
            </p:spPr>
            <p:txBody>
              <a:bodyPr lIns="50800" tIns="50800" rIns="50800" bIns="50800" rtlCol="0" anchor="ctr"/>
              <a:lstStyle/>
              <a:p>
                <a:pPr algn="ctr">
                  <a:lnSpc>
                    <a:spcPts val="1540"/>
                  </a:lnSpc>
                </a:pPr>
                <a:endParaRPr/>
              </a:p>
            </p:txBody>
          </p:sp>
        </p:grpSp>
        <p:sp>
          <p:nvSpPr>
            <p:cNvPr id="80" name="TextBox 80"/>
            <p:cNvSpPr txBox="1"/>
            <p:nvPr/>
          </p:nvSpPr>
          <p:spPr>
            <a:xfrm>
              <a:off x="16608638" y="978027"/>
              <a:ext cx="5496374" cy="366446"/>
            </a:xfrm>
            <a:prstGeom prst="rect">
              <a:avLst/>
            </a:prstGeom>
          </p:spPr>
          <p:txBody>
            <a:bodyPr lIns="0" tIns="0" rIns="0" bIns="0" rtlCol="0" anchor="t">
              <a:spAutoFit/>
            </a:bodyPr>
            <a:lstStyle/>
            <a:p>
              <a:pPr algn="l">
                <a:lnSpc>
                  <a:spcPts val="2377"/>
                </a:lnSpc>
                <a:spcBef>
                  <a:spcPct val="0"/>
                </a:spcBef>
              </a:pPr>
              <a:r>
                <a:rPr lang="en-US" sz="1698" i="1" spc="127">
                  <a:solidFill>
                    <a:srgbClr val="FFFFFF"/>
                  </a:solidFill>
                  <a:latin typeface="Brandon Grotesque Italics"/>
                  <a:ea typeface="Brandon Grotesque Italics"/>
                  <a:cs typeface="Brandon Grotesque Italics"/>
                  <a:sym typeface="Brandon Grotesque Italics"/>
                </a:rPr>
                <a:t>Collusion or Consumer Protection?</a:t>
              </a:r>
            </a:p>
          </p:txBody>
        </p:sp>
        <p:grpSp>
          <p:nvGrpSpPr>
            <p:cNvPr id="81" name="Group 81"/>
            <p:cNvGrpSpPr/>
            <p:nvPr/>
          </p:nvGrpSpPr>
          <p:grpSpPr>
            <a:xfrm>
              <a:off x="15355557" y="1643278"/>
              <a:ext cx="6749454" cy="2256736"/>
              <a:chOff x="0" y="0"/>
              <a:chExt cx="1246947" cy="416927"/>
            </a:xfrm>
          </p:grpSpPr>
          <p:sp>
            <p:nvSpPr>
              <p:cNvPr id="82" name="Freeform 82"/>
              <p:cNvSpPr/>
              <p:nvPr/>
            </p:nvSpPr>
            <p:spPr>
              <a:xfrm>
                <a:off x="0" y="0"/>
                <a:ext cx="1246947" cy="416927"/>
              </a:xfrm>
              <a:custGeom>
                <a:avLst/>
                <a:gdLst/>
                <a:ahLst/>
                <a:cxnLst/>
                <a:rect l="l" t="t" r="r" b="b"/>
                <a:pathLst>
                  <a:path w="1246947" h="416927">
                    <a:moveTo>
                      <a:pt x="0" y="0"/>
                    </a:moveTo>
                    <a:lnTo>
                      <a:pt x="1246947" y="0"/>
                    </a:lnTo>
                    <a:lnTo>
                      <a:pt x="1246947" y="416927"/>
                    </a:lnTo>
                    <a:lnTo>
                      <a:pt x="0" y="416927"/>
                    </a:lnTo>
                    <a:close/>
                  </a:path>
                </a:pathLst>
              </a:custGeom>
              <a:solidFill>
                <a:srgbClr val="E7E7E7"/>
              </a:solidFill>
            </p:spPr>
            <p:txBody>
              <a:bodyPr/>
              <a:lstStyle/>
              <a:p>
                <a:endParaRPr lang="en-US"/>
              </a:p>
            </p:txBody>
          </p:sp>
          <p:sp>
            <p:nvSpPr>
              <p:cNvPr id="83" name="TextBox 83"/>
              <p:cNvSpPr txBox="1"/>
              <p:nvPr/>
            </p:nvSpPr>
            <p:spPr>
              <a:xfrm>
                <a:off x="0" y="-19050"/>
                <a:ext cx="1246947" cy="435977"/>
              </a:xfrm>
              <a:prstGeom prst="rect">
                <a:avLst/>
              </a:prstGeom>
            </p:spPr>
            <p:txBody>
              <a:bodyPr lIns="50800" tIns="50800" rIns="50800" bIns="50800" rtlCol="0" anchor="ctr"/>
              <a:lstStyle/>
              <a:p>
                <a:pPr algn="ctr">
                  <a:lnSpc>
                    <a:spcPts val="1540"/>
                  </a:lnSpc>
                </a:pPr>
                <a:endParaRPr/>
              </a:p>
            </p:txBody>
          </p:sp>
        </p:grpSp>
        <p:sp>
          <p:nvSpPr>
            <p:cNvPr id="84" name="TextBox 84"/>
            <p:cNvSpPr txBox="1"/>
            <p:nvPr/>
          </p:nvSpPr>
          <p:spPr>
            <a:xfrm>
              <a:off x="15619532" y="2917690"/>
              <a:ext cx="6221505" cy="706413"/>
            </a:xfrm>
            <a:prstGeom prst="rect">
              <a:avLst/>
            </a:prstGeom>
          </p:spPr>
          <p:txBody>
            <a:bodyPr lIns="0" tIns="0" rIns="0" bIns="0" rtlCol="0" anchor="t">
              <a:spAutoFit/>
            </a:bodyPr>
            <a:lstStyle/>
            <a:p>
              <a:pPr algn="l">
                <a:lnSpc>
                  <a:spcPts val="2221"/>
                </a:lnSpc>
              </a:pPr>
              <a:r>
                <a:rPr lang="en-US" sz="1415" spc="60">
                  <a:solidFill>
                    <a:srgbClr val="545454"/>
                  </a:solidFill>
                  <a:latin typeface="Times New Roman"/>
                  <a:ea typeface="Times New Roman"/>
                  <a:cs typeface="Times New Roman"/>
                  <a:sym typeface="Times New Roman"/>
                </a:rPr>
                <a:t>The AG worked with Planned Parenthood and targeted a pro-life group with subpoenas based on beliefs.</a:t>
              </a:r>
            </a:p>
          </p:txBody>
        </p:sp>
        <p:sp>
          <p:nvSpPr>
            <p:cNvPr id="85" name="TextBox 85"/>
            <p:cNvSpPr txBox="1"/>
            <p:nvPr/>
          </p:nvSpPr>
          <p:spPr>
            <a:xfrm>
              <a:off x="15619532" y="1998430"/>
              <a:ext cx="6221505" cy="761827"/>
            </a:xfrm>
            <a:prstGeom prst="rect">
              <a:avLst/>
            </a:prstGeom>
          </p:spPr>
          <p:txBody>
            <a:bodyPr lIns="0" tIns="0" rIns="0" bIns="0" rtlCol="0" anchor="t">
              <a:spAutoFit/>
            </a:bodyPr>
            <a:lstStyle/>
            <a:p>
              <a:pPr algn="l">
                <a:lnSpc>
                  <a:spcPts val="2377"/>
                </a:lnSpc>
              </a:pPr>
              <a:r>
                <a:rPr lang="en-US" sz="1698" b="1" spc="169">
                  <a:solidFill>
                    <a:srgbClr val="000000"/>
                  </a:solidFill>
                  <a:latin typeface="Brandon Grotesque Bold"/>
                  <a:ea typeface="Brandon Grotesque Bold"/>
                  <a:cs typeface="Brandon Grotesque Bold"/>
                  <a:sym typeface="Brandon Grotesque Bold"/>
                </a:rPr>
                <a:t>FIRST CHOICE VS PLATKIN</a:t>
              </a:r>
            </a:p>
            <a:p>
              <a:pPr algn="l">
                <a:lnSpc>
                  <a:spcPts val="2377"/>
                </a:lnSpc>
                <a:spcBef>
                  <a:spcPct val="0"/>
                </a:spcBef>
              </a:pPr>
              <a:r>
                <a:rPr lang="en-US" sz="1698" b="1" spc="169">
                  <a:solidFill>
                    <a:srgbClr val="000000"/>
                  </a:solidFill>
                  <a:latin typeface="Brandon Grotesque Bold"/>
                  <a:ea typeface="Brandon Grotesque Bold"/>
                  <a:cs typeface="Brandon Grotesque Bold"/>
                  <a:sym typeface="Brandon Grotesque Bold"/>
                </a:rPr>
                <a:t>(NEW JERSEY)</a:t>
              </a:r>
            </a:p>
          </p:txBody>
        </p:sp>
        <p:sp>
          <p:nvSpPr>
            <p:cNvPr id="86" name="Freeform 86"/>
            <p:cNvSpPr/>
            <p:nvPr/>
          </p:nvSpPr>
          <p:spPr>
            <a:xfrm rot="1190053">
              <a:off x="15278041" y="573822"/>
              <a:ext cx="1203431" cy="1203431"/>
            </a:xfrm>
            <a:custGeom>
              <a:avLst/>
              <a:gdLst/>
              <a:ahLst/>
              <a:cxnLst/>
              <a:rect l="l" t="t" r="r" b="b"/>
              <a:pathLst>
                <a:path w="1203431" h="1203431">
                  <a:moveTo>
                    <a:pt x="0" y="0"/>
                  </a:moveTo>
                  <a:lnTo>
                    <a:pt x="1203431" y="0"/>
                  </a:lnTo>
                  <a:lnTo>
                    <a:pt x="1203431" y="1203431"/>
                  </a:lnTo>
                  <a:lnTo>
                    <a:pt x="0" y="1203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7" name="Freeform 87"/>
            <p:cNvSpPr/>
            <p:nvPr/>
          </p:nvSpPr>
          <p:spPr>
            <a:xfrm rot="-633276">
              <a:off x="15726910" y="839256"/>
              <a:ext cx="316212" cy="729019"/>
            </a:xfrm>
            <a:custGeom>
              <a:avLst/>
              <a:gdLst/>
              <a:ahLst/>
              <a:cxnLst/>
              <a:rect l="l" t="t" r="r" b="b"/>
              <a:pathLst>
                <a:path w="316212" h="729019">
                  <a:moveTo>
                    <a:pt x="0" y="0"/>
                  </a:moveTo>
                  <a:lnTo>
                    <a:pt x="316213" y="0"/>
                  </a:lnTo>
                  <a:lnTo>
                    <a:pt x="316213" y="729020"/>
                  </a:lnTo>
                  <a:lnTo>
                    <a:pt x="0" y="72902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88" name="Freeform 88"/>
            <p:cNvSpPr/>
            <p:nvPr/>
          </p:nvSpPr>
          <p:spPr>
            <a:xfrm rot="697400">
              <a:off x="21350600" y="1197743"/>
              <a:ext cx="750241" cy="1729661"/>
            </a:xfrm>
            <a:custGeom>
              <a:avLst/>
              <a:gdLst/>
              <a:ahLst/>
              <a:cxnLst/>
              <a:rect l="l" t="t" r="r" b="b"/>
              <a:pathLst>
                <a:path w="750241" h="1729661">
                  <a:moveTo>
                    <a:pt x="0" y="0"/>
                  </a:moveTo>
                  <a:lnTo>
                    <a:pt x="750241" y="0"/>
                  </a:lnTo>
                  <a:lnTo>
                    <a:pt x="750241" y="1729662"/>
                  </a:lnTo>
                  <a:lnTo>
                    <a:pt x="0" y="1729662"/>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89" name="Freeform 89"/>
            <p:cNvSpPr/>
            <p:nvPr/>
          </p:nvSpPr>
          <p:spPr>
            <a:xfrm rot="-851864">
              <a:off x="20276999" y="1865521"/>
              <a:ext cx="757173" cy="961790"/>
            </a:xfrm>
            <a:custGeom>
              <a:avLst/>
              <a:gdLst/>
              <a:ahLst/>
              <a:cxnLst/>
              <a:rect l="l" t="t" r="r" b="b"/>
              <a:pathLst>
                <a:path w="757173" h="961790">
                  <a:moveTo>
                    <a:pt x="0" y="0"/>
                  </a:moveTo>
                  <a:lnTo>
                    <a:pt x="757173" y="0"/>
                  </a:lnTo>
                  <a:lnTo>
                    <a:pt x="757173" y="961790"/>
                  </a:lnTo>
                  <a:lnTo>
                    <a:pt x="0" y="961790"/>
                  </a:lnTo>
                  <a:lnTo>
                    <a:pt x="0" y="0"/>
                  </a:lnTo>
                  <a:close/>
                </a:path>
              </a:pathLst>
            </a:custGeom>
            <a:blipFill>
              <a:blip r:embed="rId28"/>
              <a:stretch>
                <a:fillRect/>
              </a:stretch>
            </a:blipFill>
          </p:spPr>
          <p:txBody>
            <a:bodyPr/>
            <a:lstStyle/>
            <a:p>
              <a:endParaRPr lang="en-US"/>
            </a:p>
          </p:txBody>
        </p:sp>
        <p:sp>
          <p:nvSpPr>
            <p:cNvPr id="90" name="Freeform 90"/>
            <p:cNvSpPr/>
            <p:nvPr/>
          </p:nvSpPr>
          <p:spPr>
            <a:xfrm>
              <a:off x="20901810" y="1719447"/>
              <a:ext cx="564478" cy="433237"/>
            </a:xfrm>
            <a:custGeom>
              <a:avLst/>
              <a:gdLst/>
              <a:ahLst/>
              <a:cxnLst/>
              <a:rect l="l" t="t" r="r" b="b"/>
              <a:pathLst>
                <a:path w="564478" h="433237">
                  <a:moveTo>
                    <a:pt x="0" y="0"/>
                  </a:moveTo>
                  <a:lnTo>
                    <a:pt x="564478" y="0"/>
                  </a:lnTo>
                  <a:lnTo>
                    <a:pt x="564478" y="433237"/>
                  </a:lnTo>
                  <a:lnTo>
                    <a:pt x="0" y="433237"/>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grpSp>
          <p:nvGrpSpPr>
            <p:cNvPr id="91" name="Group 91"/>
            <p:cNvGrpSpPr/>
            <p:nvPr/>
          </p:nvGrpSpPr>
          <p:grpSpPr>
            <a:xfrm>
              <a:off x="759448" y="5241246"/>
              <a:ext cx="6289241" cy="685274"/>
              <a:chOff x="0" y="0"/>
              <a:chExt cx="1161924" cy="126603"/>
            </a:xfrm>
          </p:grpSpPr>
          <p:sp>
            <p:nvSpPr>
              <p:cNvPr id="92" name="Freeform 92"/>
              <p:cNvSpPr/>
              <p:nvPr/>
            </p:nvSpPr>
            <p:spPr>
              <a:xfrm>
                <a:off x="0" y="0"/>
                <a:ext cx="1161924" cy="126603"/>
              </a:xfrm>
              <a:custGeom>
                <a:avLst/>
                <a:gdLst/>
                <a:ahLst/>
                <a:cxnLst/>
                <a:rect l="l" t="t" r="r" b="b"/>
                <a:pathLst>
                  <a:path w="1161924" h="126603">
                    <a:moveTo>
                      <a:pt x="0" y="0"/>
                    </a:moveTo>
                    <a:lnTo>
                      <a:pt x="1161924" y="0"/>
                    </a:lnTo>
                    <a:lnTo>
                      <a:pt x="1161924" y="126603"/>
                    </a:lnTo>
                    <a:lnTo>
                      <a:pt x="0" y="126603"/>
                    </a:lnTo>
                    <a:close/>
                  </a:path>
                </a:pathLst>
              </a:custGeom>
              <a:solidFill>
                <a:srgbClr val="5A0909"/>
              </a:solidFill>
            </p:spPr>
            <p:txBody>
              <a:bodyPr/>
              <a:lstStyle/>
              <a:p>
                <a:endParaRPr lang="en-US"/>
              </a:p>
            </p:txBody>
          </p:sp>
          <p:sp>
            <p:nvSpPr>
              <p:cNvPr id="93" name="TextBox 93"/>
              <p:cNvSpPr txBox="1"/>
              <p:nvPr/>
            </p:nvSpPr>
            <p:spPr>
              <a:xfrm>
                <a:off x="0" y="-19050"/>
                <a:ext cx="1161924" cy="145653"/>
              </a:xfrm>
              <a:prstGeom prst="rect">
                <a:avLst/>
              </a:prstGeom>
            </p:spPr>
            <p:txBody>
              <a:bodyPr lIns="50800" tIns="50800" rIns="50800" bIns="50800" rtlCol="0" anchor="ctr"/>
              <a:lstStyle/>
              <a:p>
                <a:pPr algn="ctr">
                  <a:lnSpc>
                    <a:spcPts val="1540"/>
                  </a:lnSpc>
                </a:pPr>
                <a:endParaRPr/>
              </a:p>
            </p:txBody>
          </p:sp>
        </p:grpSp>
        <p:sp>
          <p:nvSpPr>
            <p:cNvPr id="94" name="TextBox 94"/>
            <p:cNvSpPr txBox="1"/>
            <p:nvPr/>
          </p:nvSpPr>
          <p:spPr>
            <a:xfrm>
              <a:off x="1552315" y="5405219"/>
              <a:ext cx="5496374" cy="366446"/>
            </a:xfrm>
            <a:prstGeom prst="rect">
              <a:avLst/>
            </a:prstGeom>
          </p:spPr>
          <p:txBody>
            <a:bodyPr lIns="0" tIns="0" rIns="0" bIns="0" rtlCol="0" anchor="t">
              <a:spAutoFit/>
            </a:bodyPr>
            <a:lstStyle/>
            <a:p>
              <a:pPr algn="l">
                <a:lnSpc>
                  <a:spcPts val="2377"/>
                </a:lnSpc>
                <a:spcBef>
                  <a:spcPct val="0"/>
                </a:spcBef>
              </a:pPr>
              <a:r>
                <a:rPr lang="en-US" sz="1698" i="1" spc="127">
                  <a:solidFill>
                    <a:srgbClr val="FFFFFF"/>
                  </a:solidFill>
                  <a:latin typeface="Brandon Grotesque Italics"/>
                  <a:ea typeface="Brandon Grotesque Italics"/>
                  <a:cs typeface="Brandon Grotesque Italics"/>
                  <a:sym typeface="Brandon Grotesque Italics"/>
                </a:rPr>
                <a:t>13 Years of Records</a:t>
              </a:r>
            </a:p>
          </p:txBody>
        </p:sp>
        <p:grpSp>
          <p:nvGrpSpPr>
            <p:cNvPr id="95" name="Group 95"/>
            <p:cNvGrpSpPr/>
            <p:nvPr/>
          </p:nvGrpSpPr>
          <p:grpSpPr>
            <a:xfrm>
              <a:off x="323378" y="6051623"/>
              <a:ext cx="6749454" cy="2256736"/>
              <a:chOff x="0" y="0"/>
              <a:chExt cx="1246947" cy="416927"/>
            </a:xfrm>
          </p:grpSpPr>
          <p:sp>
            <p:nvSpPr>
              <p:cNvPr id="96" name="Freeform 96"/>
              <p:cNvSpPr/>
              <p:nvPr/>
            </p:nvSpPr>
            <p:spPr>
              <a:xfrm>
                <a:off x="0" y="0"/>
                <a:ext cx="1246947" cy="416927"/>
              </a:xfrm>
              <a:custGeom>
                <a:avLst/>
                <a:gdLst/>
                <a:ahLst/>
                <a:cxnLst/>
                <a:rect l="l" t="t" r="r" b="b"/>
                <a:pathLst>
                  <a:path w="1246947" h="416927">
                    <a:moveTo>
                      <a:pt x="0" y="0"/>
                    </a:moveTo>
                    <a:lnTo>
                      <a:pt x="1246947" y="0"/>
                    </a:lnTo>
                    <a:lnTo>
                      <a:pt x="1246947" y="416927"/>
                    </a:lnTo>
                    <a:lnTo>
                      <a:pt x="0" y="416927"/>
                    </a:lnTo>
                    <a:close/>
                  </a:path>
                </a:pathLst>
              </a:custGeom>
              <a:solidFill>
                <a:srgbClr val="E7E7E7"/>
              </a:solidFill>
            </p:spPr>
            <p:txBody>
              <a:bodyPr/>
              <a:lstStyle/>
              <a:p>
                <a:endParaRPr lang="en-US"/>
              </a:p>
            </p:txBody>
          </p:sp>
          <p:sp>
            <p:nvSpPr>
              <p:cNvPr id="97" name="TextBox 97"/>
              <p:cNvSpPr txBox="1"/>
              <p:nvPr/>
            </p:nvSpPr>
            <p:spPr>
              <a:xfrm>
                <a:off x="0" y="-19050"/>
                <a:ext cx="1246947" cy="435977"/>
              </a:xfrm>
              <a:prstGeom prst="rect">
                <a:avLst/>
              </a:prstGeom>
            </p:spPr>
            <p:txBody>
              <a:bodyPr lIns="50800" tIns="50800" rIns="50800" bIns="50800" rtlCol="0" anchor="ctr"/>
              <a:lstStyle/>
              <a:p>
                <a:pPr algn="ctr">
                  <a:lnSpc>
                    <a:spcPts val="1540"/>
                  </a:lnSpc>
                </a:pPr>
                <a:endParaRPr/>
              </a:p>
            </p:txBody>
          </p:sp>
        </p:grpSp>
        <p:sp>
          <p:nvSpPr>
            <p:cNvPr id="98" name="TextBox 98"/>
            <p:cNvSpPr txBox="1"/>
            <p:nvPr/>
          </p:nvSpPr>
          <p:spPr>
            <a:xfrm>
              <a:off x="587352" y="6406775"/>
              <a:ext cx="6221505" cy="761827"/>
            </a:xfrm>
            <a:prstGeom prst="rect">
              <a:avLst/>
            </a:prstGeom>
          </p:spPr>
          <p:txBody>
            <a:bodyPr lIns="0" tIns="0" rIns="0" bIns="0" rtlCol="0" anchor="t">
              <a:spAutoFit/>
            </a:bodyPr>
            <a:lstStyle/>
            <a:p>
              <a:pPr algn="l">
                <a:lnSpc>
                  <a:spcPts val="2377"/>
                </a:lnSpc>
              </a:pPr>
              <a:r>
                <a:rPr lang="en-US" sz="1698" b="1" spc="169">
                  <a:solidFill>
                    <a:srgbClr val="000000"/>
                  </a:solidFill>
                  <a:latin typeface="Brandon Grotesque Bold"/>
                  <a:ea typeface="Brandon Grotesque Bold"/>
                  <a:cs typeface="Brandon Grotesque Bold"/>
                  <a:sym typeface="Brandon Grotesque Bold"/>
                </a:rPr>
                <a:t>OBRIA GROUP VS FERGUSON </a:t>
              </a:r>
            </a:p>
            <a:p>
              <a:pPr algn="l">
                <a:lnSpc>
                  <a:spcPts val="2377"/>
                </a:lnSpc>
                <a:spcBef>
                  <a:spcPct val="0"/>
                </a:spcBef>
              </a:pPr>
              <a:r>
                <a:rPr lang="en-US" sz="1698" b="1" spc="169">
                  <a:solidFill>
                    <a:srgbClr val="000000"/>
                  </a:solidFill>
                  <a:latin typeface="Brandon Grotesque Bold"/>
                  <a:ea typeface="Brandon Grotesque Bold"/>
                  <a:cs typeface="Brandon Grotesque Bold"/>
                  <a:sym typeface="Brandon Grotesque Bold"/>
                </a:rPr>
                <a:t>(WASHINGTON)</a:t>
              </a:r>
            </a:p>
          </p:txBody>
        </p:sp>
        <p:sp>
          <p:nvSpPr>
            <p:cNvPr id="99" name="TextBox 99"/>
            <p:cNvSpPr txBox="1"/>
            <p:nvPr/>
          </p:nvSpPr>
          <p:spPr>
            <a:xfrm>
              <a:off x="587352" y="7326036"/>
              <a:ext cx="6221505" cy="706413"/>
            </a:xfrm>
            <a:prstGeom prst="rect">
              <a:avLst/>
            </a:prstGeom>
          </p:spPr>
          <p:txBody>
            <a:bodyPr lIns="0" tIns="0" rIns="0" bIns="0" rtlCol="0" anchor="t">
              <a:spAutoFit/>
            </a:bodyPr>
            <a:lstStyle/>
            <a:p>
              <a:pPr algn="l">
                <a:lnSpc>
                  <a:spcPts val="2221"/>
                </a:lnSpc>
              </a:pPr>
              <a:r>
                <a:rPr lang="en-US" sz="1415" spc="60">
                  <a:solidFill>
                    <a:srgbClr val="545454"/>
                  </a:solidFill>
                  <a:latin typeface="Times New Roman"/>
                  <a:ea typeface="Times New Roman"/>
                  <a:cs typeface="Times New Roman"/>
                  <a:sym typeface="Times New Roman"/>
                </a:rPr>
                <a:t>The AG issued sweeping Civil Investigative Demands 13+ years of records without proof of wrongdoing.</a:t>
              </a:r>
            </a:p>
          </p:txBody>
        </p:sp>
        <p:sp>
          <p:nvSpPr>
            <p:cNvPr id="100" name="Freeform 100"/>
            <p:cNvSpPr/>
            <p:nvPr/>
          </p:nvSpPr>
          <p:spPr>
            <a:xfrm rot="1334651">
              <a:off x="221719" y="4939891"/>
              <a:ext cx="1203431" cy="1203431"/>
            </a:xfrm>
            <a:custGeom>
              <a:avLst/>
              <a:gdLst/>
              <a:ahLst/>
              <a:cxnLst/>
              <a:rect l="l" t="t" r="r" b="b"/>
              <a:pathLst>
                <a:path w="1203431" h="1203431">
                  <a:moveTo>
                    <a:pt x="0" y="0"/>
                  </a:moveTo>
                  <a:lnTo>
                    <a:pt x="1203431" y="0"/>
                  </a:lnTo>
                  <a:lnTo>
                    <a:pt x="1203431" y="1203432"/>
                  </a:lnTo>
                  <a:lnTo>
                    <a:pt x="0" y="1203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1" name="Freeform 101"/>
            <p:cNvSpPr/>
            <p:nvPr/>
          </p:nvSpPr>
          <p:spPr>
            <a:xfrm rot="-488678">
              <a:off x="467845" y="5313141"/>
              <a:ext cx="711180" cy="456933"/>
            </a:xfrm>
            <a:custGeom>
              <a:avLst/>
              <a:gdLst/>
              <a:ahLst/>
              <a:cxnLst/>
              <a:rect l="l" t="t" r="r" b="b"/>
              <a:pathLst>
                <a:path w="711180" h="456933">
                  <a:moveTo>
                    <a:pt x="0" y="0"/>
                  </a:moveTo>
                  <a:lnTo>
                    <a:pt x="711179" y="0"/>
                  </a:lnTo>
                  <a:lnTo>
                    <a:pt x="711179" y="456933"/>
                  </a:lnTo>
                  <a:lnTo>
                    <a:pt x="0" y="456933"/>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US"/>
            </a:p>
          </p:txBody>
        </p:sp>
        <p:sp>
          <p:nvSpPr>
            <p:cNvPr id="102" name="Freeform 102"/>
            <p:cNvSpPr/>
            <p:nvPr/>
          </p:nvSpPr>
          <p:spPr>
            <a:xfrm rot="290333">
              <a:off x="5645696" y="5443352"/>
              <a:ext cx="1287221" cy="1760303"/>
            </a:xfrm>
            <a:custGeom>
              <a:avLst/>
              <a:gdLst/>
              <a:ahLst/>
              <a:cxnLst/>
              <a:rect l="l" t="t" r="r" b="b"/>
              <a:pathLst>
                <a:path w="1287221" h="1760303">
                  <a:moveTo>
                    <a:pt x="0" y="0"/>
                  </a:moveTo>
                  <a:lnTo>
                    <a:pt x="1287222" y="0"/>
                  </a:lnTo>
                  <a:lnTo>
                    <a:pt x="1287222" y="1760303"/>
                  </a:lnTo>
                  <a:lnTo>
                    <a:pt x="0" y="1760303"/>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US"/>
            </a:p>
          </p:txBody>
        </p:sp>
        <p:sp>
          <p:nvSpPr>
            <p:cNvPr id="103" name="Freeform 103"/>
            <p:cNvSpPr/>
            <p:nvPr/>
          </p:nvSpPr>
          <p:spPr>
            <a:xfrm rot="-369661">
              <a:off x="5419465" y="6516172"/>
              <a:ext cx="882584" cy="730339"/>
            </a:xfrm>
            <a:custGeom>
              <a:avLst/>
              <a:gdLst/>
              <a:ahLst/>
              <a:cxnLst/>
              <a:rect l="l" t="t" r="r" b="b"/>
              <a:pathLst>
                <a:path w="882584" h="730339">
                  <a:moveTo>
                    <a:pt x="0" y="0"/>
                  </a:moveTo>
                  <a:lnTo>
                    <a:pt x="882584" y="0"/>
                  </a:lnTo>
                  <a:lnTo>
                    <a:pt x="882584" y="730338"/>
                  </a:lnTo>
                  <a:lnTo>
                    <a:pt x="0" y="730338"/>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txBody>
            <a:bodyPr/>
            <a:lstStyle/>
            <a:p>
              <a:endParaRPr lang="en-US"/>
            </a:p>
          </p:txBody>
        </p:sp>
        <p:sp>
          <p:nvSpPr>
            <p:cNvPr id="104" name="TextBox 104"/>
            <p:cNvSpPr txBox="1"/>
            <p:nvPr/>
          </p:nvSpPr>
          <p:spPr>
            <a:xfrm rot="-342282">
              <a:off x="5533446" y="6807364"/>
              <a:ext cx="652727" cy="128998"/>
            </a:xfrm>
            <a:prstGeom prst="rect">
              <a:avLst/>
            </a:prstGeom>
          </p:spPr>
          <p:txBody>
            <a:bodyPr lIns="0" tIns="0" rIns="0" bIns="0" rtlCol="0" anchor="t">
              <a:spAutoFit/>
            </a:bodyPr>
            <a:lstStyle/>
            <a:p>
              <a:pPr algn="ctr">
                <a:lnSpc>
                  <a:spcPts val="781"/>
                </a:lnSpc>
                <a:spcBef>
                  <a:spcPct val="0"/>
                </a:spcBef>
              </a:pPr>
              <a:r>
                <a:rPr lang="en-US" sz="558" spc="55">
                  <a:solidFill>
                    <a:srgbClr val="FFFFFF"/>
                  </a:solidFill>
                  <a:latin typeface="Handyman"/>
                  <a:ea typeface="Handyman"/>
                  <a:cs typeface="Handyman"/>
                  <a:sym typeface="Handyman"/>
                </a:rPr>
                <a:t>PRIVATE</a:t>
              </a:r>
            </a:p>
          </p:txBody>
        </p:sp>
        <p:grpSp>
          <p:nvGrpSpPr>
            <p:cNvPr id="105" name="Group 105"/>
            <p:cNvGrpSpPr/>
            <p:nvPr/>
          </p:nvGrpSpPr>
          <p:grpSpPr>
            <a:xfrm>
              <a:off x="8296546" y="5237687"/>
              <a:ext cx="6289241" cy="685274"/>
              <a:chOff x="0" y="0"/>
              <a:chExt cx="1161924" cy="126603"/>
            </a:xfrm>
          </p:grpSpPr>
          <p:sp>
            <p:nvSpPr>
              <p:cNvPr id="106" name="Freeform 106"/>
              <p:cNvSpPr/>
              <p:nvPr/>
            </p:nvSpPr>
            <p:spPr>
              <a:xfrm>
                <a:off x="0" y="0"/>
                <a:ext cx="1161924" cy="126603"/>
              </a:xfrm>
              <a:custGeom>
                <a:avLst/>
                <a:gdLst/>
                <a:ahLst/>
                <a:cxnLst/>
                <a:rect l="l" t="t" r="r" b="b"/>
                <a:pathLst>
                  <a:path w="1161924" h="126603">
                    <a:moveTo>
                      <a:pt x="0" y="0"/>
                    </a:moveTo>
                    <a:lnTo>
                      <a:pt x="1161924" y="0"/>
                    </a:lnTo>
                    <a:lnTo>
                      <a:pt x="1161924" y="126603"/>
                    </a:lnTo>
                    <a:lnTo>
                      <a:pt x="0" y="126603"/>
                    </a:lnTo>
                    <a:close/>
                  </a:path>
                </a:pathLst>
              </a:custGeom>
              <a:solidFill>
                <a:srgbClr val="5A0909"/>
              </a:solidFill>
            </p:spPr>
            <p:txBody>
              <a:bodyPr/>
              <a:lstStyle/>
              <a:p>
                <a:endParaRPr lang="en-US"/>
              </a:p>
            </p:txBody>
          </p:sp>
          <p:sp>
            <p:nvSpPr>
              <p:cNvPr id="107" name="TextBox 107"/>
              <p:cNvSpPr txBox="1"/>
              <p:nvPr/>
            </p:nvSpPr>
            <p:spPr>
              <a:xfrm>
                <a:off x="0" y="-19050"/>
                <a:ext cx="1161924" cy="145653"/>
              </a:xfrm>
              <a:prstGeom prst="rect">
                <a:avLst/>
              </a:prstGeom>
            </p:spPr>
            <p:txBody>
              <a:bodyPr lIns="50800" tIns="50800" rIns="50800" bIns="50800" rtlCol="0" anchor="ctr"/>
              <a:lstStyle/>
              <a:p>
                <a:pPr algn="ctr">
                  <a:lnSpc>
                    <a:spcPts val="1540"/>
                  </a:lnSpc>
                </a:pPr>
                <a:endParaRPr/>
              </a:p>
            </p:txBody>
          </p:sp>
        </p:grpSp>
        <p:sp>
          <p:nvSpPr>
            <p:cNvPr id="108" name="TextBox 108"/>
            <p:cNvSpPr txBox="1"/>
            <p:nvPr/>
          </p:nvSpPr>
          <p:spPr>
            <a:xfrm>
              <a:off x="9089413" y="5401660"/>
              <a:ext cx="5496374" cy="366446"/>
            </a:xfrm>
            <a:prstGeom prst="rect">
              <a:avLst/>
            </a:prstGeom>
          </p:spPr>
          <p:txBody>
            <a:bodyPr lIns="0" tIns="0" rIns="0" bIns="0" rtlCol="0" anchor="t">
              <a:spAutoFit/>
            </a:bodyPr>
            <a:lstStyle/>
            <a:p>
              <a:pPr algn="l">
                <a:lnSpc>
                  <a:spcPts val="2377"/>
                </a:lnSpc>
                <a:spcBef>
                  <a:spcPct val="0"/>
                </a:spcBef>
              </a:pPr>
              <a:r>
                <a:rPr lang="en-US" sz="1698" i="1" spc="127">
                  <a:solidFill>
                    <a:srgbClr val="FFFFFF"/>
                  </a:solidFill>
                  <a:latin typeface="Brandon Grotesque Italics"/>
                  <a:ea typeface="Brandon Grotesque Italics"/>
                  <a:cs typeface="Brandon Grotesque Italics"/>
                  <a:sym typeface="Brandon Grotesque Italics"/>
                </a:rPr>
                <a:t>Helping Isn’t Allowed</a:t>
              </a:r>
            </a:p>
          </p:txBody>
        </p:sp>
        <p:grpSp>
          <p:nvGrpSpPr>
            <p:cNvPr id="109" name="Group 109"/>
            <p:cNvGrpSpPr/>
            <p:nvPr/>
          </p:nvGrpSpPr>
          <p:grpSpPr>
            <a:xfrm>
              <a:off x="7836333" y="6048064"/>
              <a:ext cx="6749454" cy="2256736"/>
              <a:chOff x="0" y="0"/>
              <a:chExt cx="1246947" cy="416927"/>
            </a:xfrm>
          </p:grpSpPr>
          <p:sp>
            <p:nvSpPr>
              <p:cNvPr id="110" name="Freeform 110"/>
              <p:cNvSpPr/>
              <p:nvPr/>
            </p:nvSpPr>
            <p:spPr>
              <a:xfrm>
                <a:off x="0" y="0"/>
                <a:ext cx="1246947" cy="416927"/>
              </a:xfrm>
              <a:custGeom>
                <a:avLst/>
                <a:gdLst/>
                <a:ahLst/>
                <a:cxnLst/>
                <a:rect l="l" t="t" r="r" b="b"/>
                <a:pathLst>
                  <a:path w="1246947" h="416927">
                    <a:moveTo>
                      <a:pt x="0" y="0"/>
                    </a:moveTo>
                    <a:lnTo>
                      <a:pt x="1246947" y="0"/>
                    </a:lnTo>
                    <a:lnTo>
                      <a:pt x="1246947" y="416927"/>
                    </a:lnTo>
                    <a:lnTo>
                      <a:pt x="0" y="416927"/>
                    </a:lnTo>
                    <a:close/>
                  </a:path>
                </a:pathLst>
              </a:custGeom>
              <a:solidFill>
                <a:srgbClr val="E7E7E7"/>
              </a:solidFill>
            </p:spPr>
            <p:txBody>
              <a:bodyPr/>
              <a:lstStyle/>
              <a:p>
                <a:endParaRPr lang="en-US"/>
              </a:p>
            </p:txBody>
          </p:sp>
          <p:sp>
            <p:nvSpPr>
              <p:cNvPr id="111" name="TextBox 111"/>
              <p:cNvSpPr txBox="1"/>
              <p:nvPr/>
            </p:nvSpPr>
            <p:spPr>
              <a:xfrm>
                <a:off x="0" y="-19050"/>
                <a:ext cx="1246947" cy="435977"/>
              </a:xfrm>
              <a:prstGeom prst="rect">
                <a:avLst/>
              </a:prstGeom>
            </p:spPr>
            <p:txBody>
              <a:bodyPr lIns="50800" tIns="50800" rIns="50800" bIns="50800" rtlCol="0" anchor="ctr"/>
              <a:lstStyle/>
              <a:p>
                <a:pPr algn="ctr">
                  <a:lnSpc>
                    <a:spcPts val="1540"/>
                  </a:lnSpc>
                </a:pPr>
                <a:endParaRPr/>
              </a:p>
            </p:txBody>
          </p:sp>
        </p:grpSp>
        <p:sp>
          <p:nvSpPr>
            <p:cNvPr id="112" name="Freeform 112"/>
            <p:cNvSpPr/>
            <p:nvPr/>
          </p:nvSpPr>
          <p:spPr>
            <a:xfrm rot="1823329">
              <a:off x="7758817" y="4978608"/>
              <a:ext cx="1203431" cy="1203431"/>
            </a:xfrm>
            <a:custGeom>
              <a:avLst/>
              <a:gdLst/>
              <a:ahLst/>
              <a:cxnLst/>
              <a:rect l="l" t="t" r="r" b="b"/>
              <a:pathLst>
                <a:path w="1203431" h="1203431">
                  <a:moveTo>
                    <a:pt x="0" y="0"/>
                  </a:moveTo>
                  <a:lnTo>
                    <a:pt x="1203431" y="0"/>
                  </a:lnTo>
                  <a:lnTo>
                    <a:pt x="1203431" y="1203432"/>
                  </a:lnTo>
                  <a:lnTo>
                    <a:pt x="0" y="1203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3" name="TextBox 113"/>
            <p:cNvSpPr txBox="1"/>
            <p:nvPr/>
          </p:nvSpPr>
          <p:spPr>
            <a:xfrm>
              <a:off x="8100308" y="6891177"/>
              <a:ext cx="6221505" cy="1065850"/>
            </a:xfrm>
            <a:prstGeom prst="rect">
              <a:avLst/>
            </a:prstGeom>
          </p:spPr>
          <p:txBody>
            <a:bodyPr lIns="0" tIns="0" rIns="0" bIns="0" rtlCol="0" anchor="t">
              <a:spAutoFit/>
            </a:bodyPr>
            <a:lstStyle/>
            <a:p>
              <a:pPr algn="l">
                <a:lnSpc>
                  <a:spcPts val="2221"/>
                </a:lnSpc>
              </a:pPr>
              <a:r>
                <a:rPr lang="en-US" sz="1415" spc="60">
                  <a:solidFill>
                    <a:srgbClr val="545454"/>
                  </a:solidFill>
                  <a:latin typeface="Times New Roman"/>
                  <a:ea typeface="Times New Roman"/>
                  <a:cs typeface="Times New Roman"/>
                  <a:sym typeface="Times New Roman"/>
                </a:rPr>
                <a:t>Laws restrict non-medical staff at PRCs </a:t>
              </a:r>
            </a:p>
            <a:p>
              <a:pPr algn="l">
                <a:lnSpc>
                  <a:spcPts val="2221"/>
                </a:lnSpc>
              </a:pPr>
              <a:r>
                <a:rPr lang="en-US" sz="1415" spc="60">
                  <a:solidFill>
                    <a:srgbClr val="545454"/>
                  </a:solidFill>
                  <a:latin typeface="Times New Roman"/>
                  <a:ea typeface="Times New Roman"/>
                  <a:cs typeface="Times New Roman"/>
                  <a:sym typeface="Times New Roman"/>
                </a:rPr>
                <a:t>from offering over-the-counter pregnancy </a:t>
              </a:r>
            </a:p>
            <a:p>
              <a:pPr algn="l">
                <a:lnSpc>
                  <a:spcPts val="2221"/>
                </a:lnSpc>
              </a:pPr>
              <a:r>
                <a:rPr lang="en-US" sz="1415" spc="60">
                  <a:solidFill>
                    <a:srgbClr val="545454"/>
                  </a:solidFill>
                  <a:latin typeface="Times New Roman"/>
                  <a:ea typeface="Times New Roman"/>
                  <a:cs typeface="Times New Roman"/>
                  <a:sym typeface="Times New Roman"/>
                </a:rPr>
                <a:t>tests or counseling.</a:t>
              </a:r>
            </a:p>
          </p:txBody>
        </p:sp>
        <p:sp>
          <p:nvSpPr>
            <p:cNvPr id="114" name="TextBox 114"/>
            <p:cNvSpPr txBox="1"/>
            <p:nvPr/>
          </p:nvSpPr>
          <p:spPr>
            <a:xfrm>
              <a:off x="8100308" y="6403216"/>
              <a:ext cx="6221505" cy="366446"/>
            </a:xfrm>
            <a:prstGeom prst="rect">
              <a:avLst/>
            </a:prstGeom>
          </p:spPr>
          <p:txBody>
            <a:bodyPr lIns="0" tIns="0" rIns="0" bIns="0" rtlCol="0" anchor="t">
              <a:spAutoFit/>
            </a:bodyPr>
            <a:lstStyle/>
            <a:p>
              <a:pPr algn="l">
                <a:lnSpc>
                  <a:spcPts val="2377"/>
                </a:lnSpc>
                <a:spcBef>
                  <a:spcPct val="0"/>
                </a:spcBef>
              </a:pPr>
              <a:r>
                <a:rPr lang="en-US" sz="1698" b="1" spc="169">
                  <a:solidFill>
                    <a:srgbClr val="000000"/>
                  </a:solidFill>
                  <a:latin typeface="Brandon Grotesque Bold"/>
                  <a:ea typeface="Brandon Grotesque Bold"/>
                  <a:cs typeface="Brandon Grotesque Bold"/>
                  <a:sym typeface="Brandon Grotesque Bold"/>
                </a:rPr>
                <a:t>NIFLA VS CLARK (VERMONT)</a:t>
              </a:r>
            </a:p>
          </p:txBody>
        </p:sp>
        <p:sp>
          <p:nvSpPr>
            <p:cNvPr id="115" name="Freeform 115"/>
            <p:cNvSpPr/>
            <p:nvPr/>
          </p:nvSpPr>
          <p:spPr>
            <a:xfrm rot="-490366">
              <a:off x="13052272" y="5857527"/>
              <a:ext cx="1600043" cy="1556405"/>
            </a:xfrm>
            <a:custGeom>
              <a:avLst/>
              <a:gdLst/>
              <a:ahLst/>
              <a:cxnLst/>
              <a:rect l="l" t="t" r="r" b="b"/>
              <a:pathLst>
                <a:path w="1600043" h="1556405">
                  <a:moveTo>
                    <a:pt x="0" y="0"/>
                  </a:moveTo>
                  <a:lnTo>
                    <a:pt x="1600043" y="0"/>
                  </a:lnTo>
                  <a:lnTo>
                    <a:pt x="1600043" y="1556406"/>
                  </a:lnTo>
                  <a:lnTo>
                    <a:pt x="0" y="1556406"/>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txBody>
            <a:bodyPr/>
            <a:lstStyle/>
            <a:p>
              <a:endParaRPr lang="en-US"/>
            </a:p>
          </p:txBody>
        </p:sp>
        <p:sp>
          <p:nvSpPr>
            <p:cNvPr id="116" name="Freeform 116"/>
            <p:cNvSpPr/>
            <p:nvPr/>
          </p:nvSpPr>
          <p:spPr>
            <a:xfrm rot="1610571">
              <a:off x="13069325" y="6671429"/>
              <a:ext cx="1228411" cy="1163640"/>
            </a:xfrm>
            <a:custGeom>
              <a:avLst/>
              <a:gdLst/>
              <a:ahLst/>
              <a:cxnLst/>
              <a:rect l="l" t="t" r="r" b="b"/>
              <a:pathLst>
                <a:path w="1228411" h="1163640">
                  <a:moveTo>
                    <a:pt x="0" y="0"/>
                  </a:moveTo>
                  <a:lnTo>
                    <a:pt x="1228411" y="0"/>
                  </a:lnTo>
                  <a:lnTo>
                    <a:pt x="1228411" y="1163640"/>
                  </a:lnTo>
                  <a:lnTo>
                    <a:pt x="0" y="1163640"/>
                  </a:lnTo>
                  <a:lnTo>
                    <a:pt x="0" y="0"/>
                  </a:lnTo>
                  <a:close/>
                </a:path>
              </a:pathLst>
            </a:custGeom>
            <a:blipFill>
              <a:blip r:embed="rId39">
                <a:extLst>
                  <a:ext uri="{96DAC541-7B7A-43D3-8B79-37D633B846F1}">
                    <asvg:svgBlip xmlns:asvg="http://schemas.microsoft.com/office/drawing/2016/SVG/main" r:embed="rId40"/>
                  </a:ext>
                </a:extLst>
              </a:blip>
              <a:stretch>
                <a:fillRect/>
              </a:stretch>
            </a:blipFill>
          </p:spPr>
          <p:txBody>
            <a:bodyPr/>
            <a:lstStyle/>
            <a:p>
              <a:endParaRPr lang="en-US"/>
            </a:p>
          </p:txBody>
        </p:sp>
        <p:sp>
          <p:nvSpPr>
            <p:cNvPr id="117" name="Freeform 117"/>
            <p:cNvSpPr/>
            <p:nvPr/>
          </p:nvSpPr>
          <p:spPr>
            <a:xfrm rot="-634996">
              <a:off x="8189537" y="5279966"/>
              <a:ext cx="405756" cy="649209"/>
            </a:xfrm>
            <a:custGeom>
              <a:avLst/>
              <a:gdLst/>
              <a:ahLst/>
              <a:cxnLst/>
              <a:rect l="l" t="t" r="r" b="b"/>
              <a:pathLst>
                <a:path w="405756" h="649209">
                  <a:moveTo>
                    <a:pt x="0" y="0"/>
                  </a:moveTo>
                  <a:lnTo>
                    <a:pt x="405755" y="0"/>
                  </a:lnTo>
                  <a:lnTo>
                    <a:pt x="405755" y="649209"/>
                  </a:lnTo>
                  <a:lnTo>
                    <a:pt x="0" y="649209"/>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txBody>
            <a:bodyPr/>
            <a:lstStyle/>
            <a:p>
              <a:endParaRPr lang="en-US"/>
            </a:p>
          </p:txBody>
        </p:sp>
        <p:grpSp>
          <p:nvGrpSpPr>
            <p:cNvPr id="118" name="Group 118"/>
            <p:cNvGrpSpPr/>
            <p:nvPr/>
          </p:nvGrpSpPr>
          <p:grpSpPr>
            <a:xfrm>
              <a:off x="15347773" y="6048064"/>
              <a:ext cx="6749454" cy="2256736"/>
              <a:chOff x="0" y="0"/>
              <a:chExt cx="1246947" cy="416927"/>
            </a:xfrm>
          </p:grpSpPr>
          <p:sp>
            <p:nvSpPr>
              <p:cNvPr id="119" name="Freeform 119"/>
              <p:cNvSpPr/>
              <p:nvPr/>
            </p:nvSpPr>
            <p:spPr>
              <a:xfrm>
                <a:off x="0" y="0"/>
                <a:ext cx="1246947" cy="416927"/>
              </a:xfrm>
              <a:custGeom>
                <a:avLst/>
                <a:gdLst/>
                <a:ahLst/>
                <a:cxnLst/>
                <a:rect l="l" t="t" r="r" b="b"/>
                <a:pathLst>
                  <a:path w="1246947" h="416927">
                    <a:moveTo>
                      <a:pt x="0" y="0"/>
                    </a:moveTo>
                    <a:lnTo>
                      <a:pt x="1246947" y="0"/>
                    </a:lnTo>
                    <a:lnTo>
                      <a:pt x="1246947" y="416927"/>
                    </a:lnTo>
                    <a:lnTo>
                      <a:pt x="0" y="416927"/>
                    </a:lnTo>
                    <a:close/>
                  </a:path>
                </a:pathLst>
              </a:custGeom>
              <a:solidFill>
                <a:srgbClr val="E7E7E7"/>
              </a:solidFill>
            </p:spPr>
            <p:txBody>
              <a:bodyPr/>
              <a:lstStyle/>
              <a:p>
                <a:endParaRPr lang="en-US"/>
              </a:p>
            </p:txBody>
          </p:sp>
          <p:sp>
            <p:nvSpPr>
              <p:cNvPr id="120" name="TextBox 120"/>
              <p:cNvSpPr txBox="1"/>
              <p:nvPr/>
            </p:nvSpPr>
            <p:spPr>
              <a:xfrm>
                <a:off x="0" y="-19050"/>
                <a:ext cx="1246947" cy="435977"/>
              </a:xfrm>
              <a:prstGeom prst="rect">
                <a:avLst/>
              </a:prstGeom>
            </p:spPr>
            <p:txBody>
              <a:bodyPr lIns="50800" tIns="50800" rIns="50800" bIns="50800" rtlCol="0" anchor="ctr"/>
              <a:lstStyle/>
              <a:p>
                <a:pPr algn="ctr">
                  <a:lnSpc>
                    <a:spcPts val="1540"/>
                  </a:lnSpc>
                </a:pPr>
                <a:endParaRPr/>
              </a:p>
            </p:txBody>
          </p:sp>
        </p:grpSp>
        <p:grpSp>
          <p:nvGrpSpPr>
            <p:cNvPr id="121" name="Group 121"/>
            <p:cNvGrpSpPr/>
            <p:nvPr/>
          </p:nvGrpSpPr>
          <p:grpSpPr>
            <a:xfrm>
              <a:off x="15783844" y="5237687"/>
              <a:ext cx="6289241" cy="685274"/>
              <a:chOff x="0" y="0"/>
              <a:chExt cx="1161924" cy="126603"/>
            </a:xfrm>
          </p:grpSpPr>
          <p:sp>
            <p:nvSpPr>
              <p:cNvPr id="122" name="Freeform 122"/>
              <p:cNvSpPr/>
              <p:nvPr/>
            </p:nvSpPr>
            <p:spPr>
              <a:xfrm>
                <a:off x="0" y="0"/>
                <a:ext cx="1161924" cy="126603"/>
              </a:xfrm>
              <a:custGeom>
                <a:avLst/>
                <a:gdLst/>
                <a:ahLst/>
                <a:cxnLst/>
                <a:rect l="l" t="t" r="r" b="b"/>
                <a:pathLst>
                  <a:path w="1161924" h="126603">
                    <a:moveTo>
                      <a:pt x="0" y="0"/>
                    </a:moveTo>
                    <a:lnTo>
                      <a:pt x="1161924" y="0"/>
                    </a:lnTo>
                    <a:lnTo>
                      <a:pt x="1161924" y="126603"/>
                    </a:lnTo>
                    <a:lnTo>
                      <a:pt x="0" y="126603"/>
                    </a:lnTo>
                    <a:close/>
                  </a:path>
                </a:pathLst>
              </a:custGeom>
              <a:solidFill>
                <a:srgbClr val="5A0909"/>
              </a:solidFill>
            </p:spPr>
            <p:txBody>
              <a:bodyPr/>
              <a:lstStyle/>
              <a:p>
                <a:endParaRPr lang="en-US"/>
              </a:p>
            </p:txBody>
          </p:sp>
          <p:sp>
            <p:nvSpPr>
              <p:cNvPr id="123" name="TextBox 123"/>
              <p:cNvSpPr txBox="1"/>
              <p:nvPr/>
            </p:nvSpPr>
            <p:spPr>
              <a:xfrm>
                <a:off x="0" y="-19050"/>
                <a:ext cx="1161924" cy="145653"/>
              </a:xfrm>
              <a:prstGeom prst="rect">
                <a:avLst/>
              </a:prstGeom>
            </p:spPr>
            <p:txBody>
              <a:bodyPr lIns="50800" tIns="50800" rIns="50800" bIns="50800" rtlCol="0" anchor="ctr"/>
              <a:lstStyle/>
              <a:p>
                <a:pPr algn="ctr">
                  <a:lnSpc>
                    <a:spcPts val="1540"/>
                  </a:lnSpc>
                </a:pPr>
                <a:endParaRPr/>
              </a:p>
            </p:txBody>
          </p:sp>
        </p:grpSp>
        <p:sp>
          <p:nvSpPr>
            <p:cNvPr id="124" name="Freeform 124"/>
            <p:cNvSpPr/>
            <p:nvPr/>
          </p:nvSpPr>
          <p:spPr>
            <a:xfrm rot="1823329">
              <a:off x="15246115" y="4853943"/>
              <a:ext cx="1203431" cy="1203431"/>
            </a:xfrm>
            <a:custGeom>
              <a:avLst/>
              <a:gdLst/>
              <a:ahLst/>
              <a:cxnLst/>
              <a:rect l="l" t="t" r="r" b="b"/>
              <a:pathLst>
                <a:path w="1203431" h="1203431">
                  <a:moveTo>
                    <a:pt x="0" y="0"/>
                  </a:moveTo>
                  <a:lnTo>
                    <a:pt x="1203431" y="0"/>
                  </a:lnTo>
                  <a:lnTo>
                    <a:pt x="1203431" y="1203431"/>
                  </a:lnTo>
                  <a:lnTo>
                    <a:pt x="0" y="12034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5" name="Freeform 125"/>
            <p:cNvSpPr/>
            <p:nvPr/>
          </p:nvSpPr>
          <p:spPr>
            <a:xfrm rot="-495256">
              <a:off x="15454803" y="5242012"/>
              <a:ext cx="792955" cy="483703"/>
            </a:xfrm>
            <a:custGeom>
              <a:avLst/>
              <a:gdLst/>
              <a:ahLst/>
              <a:cxnLst/>
              <a:rect l="l" t="t" r="r" b="b"/>
              <a:pathLst>
                <a:path w="792955" h="483703">
                  <a:moveTo>
                    <a:pt x="0" y="0"/>
                  </a:moveTo>
                  <a:lnTo>
                    <a:pt x="792956" y="0"/>
                  </a:lnTo>
                  <a:lnTo>
                    <a:pt x="792956" y="483703"/>
                  </a:lnTo>
                  <a:lnTo>
                    <a:pt x="0" y="483703"/>
                  </a:lnTo>
                  <a:lnTo>
                    <a:pt x="0" y="0"/>
                  </a:lnTo>
                  <a:close/>
                </a:path>
              </a:pathLst>
            </a:custGeom>
            <a:blipFill>
              <a:blip r:embed="rId43">
                <a:extLst>
                  <a:ext uri="{96DAC541-7B7A-43D3-8B79-37D633B846F1}">
                    <asvg:svgBlip xmlns:asvg="http://schemas.microsoft.com/office/drawing/2016/SVG/main" r:embed="rId44"/>
                  </a:ext>
                </a:extLst>
              </a:blip>
              <a:stretch>
                <a:fillRect/>
              </a:stretch>
            </a:blipFill>
          </p:spPr>
          <p:txBody>
            <a:bodyPr/>
            <a:lstStyle/>
            <a:p>
              <a:endParaRPr lang="en-US"/>
            </a:p>
          </p:txBody>
        </p:sp>
        <p:sp>
          <p:nvSpPr>
            <p:cNvPr id="126" name="TextBox 126"/>
            <p:cNvSpPr txBox="1"/>
            <p:nvPr/>
          </p:nvSpPr>
          <p:spPr>
            <a:xfrm>
              <a:off x="16576711" y="5401660"/>
              <a:ext cx="5496374" cy="366446"/>
            </a:xfrm>
            <a:prstGeom prst="rect">
              <a:avLst/>
            </a:prstGeom>
          </p:spPr>
          <p:txBody>
            <a:bodyPr lIns="0" tIns="0" rIns="0" bIns="0" rtlCol="0" anchor="t">
              <a:spAutoFit/>
            </a:bodyPr>
            <a:lstStyle/>
            <a:p>
              <a:pPr algn="l">
                <a:lnSpc>
                  <a:spcPts val="2377"/>
                </a:lnSpc>
                <a:spcBef>
                  <a:spcPct val="0"/>
                </a:spcBef>
              </a:pPr>
              <a:r>
                <a:rPr lang="en-US" sz="1698" i="1" spc="127">
                  <a:solidFill>
                    <a:srgbClr val="FFFFFF"/>
                  </a:solidFill>
                  <a:latin typeface="Brandon Grotesque Italics"/>
                  <a:ea typeface="Brandon Grotesque Italics"/>
                  <a:cs typeface="Brandon Grotesque Italics"/>
                  <a:sym typeface="Brandon Grotesque Italics"/>
                </a:rPr>
                <a:t>Warning Labels</a:t>
              </a:r>
            </a:p>
          </p:txBody>
        </p:sp>
        <p:sp>
          <p:nvSpPr>
            <p:cNvPr id="127" name="TextBox 127"/>
            <p:cNvSpPr txBox="1"/>
            <p:nvPr/>
          </p:nvSpPr>
          <p:spPr>
            <a:xfrm>
              <a:off x="15611748" y="6403216"/>
              <a:ext cx="6221505" cy="366446"/>
            </a:xfrm>
            <a:prstGeom prst="rect">
              <a:avLst/>
            </a:prstGeom>
          </p:spPr>
          <p:txBody>
            <a:bodyPr lIns="0" tIns="0" rIns="0" bIns="0" rtlCol="0" anchor="t">
              <a:spAutoFit/>
            </a:bodyPr>
            <a:lstStyle/>
            <a:p>
              <a:pPr algn="l">
                <a:lnSpc>
                  <a:spcPts val="2377"/>
                </a:lnSpc>
                <a:spcBef>
                  <a:spcPct val="0"/>
                </a:spcBef>
              </a:pPr>
              <a:r>
                <a:rPr lang="en-US" sz="1698" b="1" spc="169">
                  <a:solidFill>
                    <a:srgbClr val="000000"/>
                  </a:solidFill>
                  <a:latin typeface="Brandon Grotesque Bold"/>
                  <a:ea typeface="Brandon Grotesque Bold"/>
                  <a:cs typeface="Brandon Grotesque Bold"/>
                  <a:sym typeface="Brandon Grotesque Bold"/>
                </a:rPr>
                <a:t>MASSACHUSETTS</a:t>
              </a:r>
            </a:p>
          </p:txBody>
        </p:sp>
        <p:sp>
          <p:nvSpPr>
            <p:cNvPr id="128" name="Freeform 128"/>
            <p:cNvSpPr/>
            <p:nvPr/>
          </p:nvSpPr>
          <p:spPr>
            <a:xfrm rot="162967">
              <a:off x="19173921" y="4971062"/>
              <a:ext cx="2798626" cy="1759636"/>
            </a:xfrm>
            <a:custGeom>
              <a:avLst/>
              <a:gdLst/>
              <a:ahLst/>
              <a:cxnLst/>
              <a:rect l="l" t="t" r="r" b="b"/>
              <a:pathLst>
                <a:path w="2798626" h="1759636">
                  <a:moveTo>
                    <a:pt x="0" y="0"/>
                  </a:moveTo>
                  <a:lnTo>
                    <a:pt x="2798626" y="0"/>
                  </a:lnTo>
                  <a:lnTo>
                    <a:pt x="2798626" y="1759636"/>
                  </a:lnTo>
                  <a:lnTo>
                    <a:pt x="0" y="1759636"/>
                  </a:lnTo>
                  <a:lnTo>
                    <a:pt x="0" y="0"/>
                  </a:lnTo>
                  <a:close/>
                </a:path>
              </a:pathLst>
            </a:custGeom>
            <a:blipFill>
              <a:blip r:embed="rId45">
                <a:extLst>
                  <a:ext uri="{96DAC541-7B7A-43D3-8B79-37D633B846F1}">
                    <asvg:svgBlip xmlns:asvg="http://schemas.microsoft.com/office/drawing/2016/SVG/main" r:embed="rId46"/>
                  </a:ext>
                </a:extLst>
              </a:blip>
              <a:stretch>
                <a:fillRect/>
              </a:stretch>
            </a:blipFill>
          </p:spPr>
          <p:txBody>
            <a:bodyPr/>
            <a:lstStyle/>
            <a:p>
              <a:endParaRPr lang="en-US"/>
            </a:p>
          </p:txBody>
        </p:sp>
        <p:sp>
          <p:nvSpPr>
            <p:cNvPr id="129" name="TextBox 129"/>
            <p:cNvSpPr txBox="1"/>
            <p:nvPr/>
          </p:nvSpPr>
          <p:spPr>
            <a:xfrm rot="162967">
              <a:off x="19496216" y="5570648"/>
              <a:ext cx="2157906" cy="478915"/>
            </a:xfrm>
            <a:prstGeom prst="rect">
              <a:avLst/>
            </a:prstGeom>
          </p:spPr>
          <p:txBody>
            <a:bodyPr lIns="0" tIns="0" rIns="0" bIns="0" rtlCol="0" anchor="t">
              <a:spAutoFit/>
            </a:bodyPr>
            <a:lstStyle/>
            <a:p>
              <a:pPr algn="ctr">
                <a:lnSpc>
                  <a:spcPts val="1477"/>
                </a:lnSpc>
              </a:pPr>
              <a:r>
                <a:rPr lang="en-US" sz="1055" spc="105">
                  <a:solidFill>
                    <a:srgbClr val="FFFFFF"/>
                  </a:solidFill>
                  <a:latin typeface="Handyman"/>
                  <a:ea typeface="Handyman"/>
                  <a:cs typeface="Handyman"/>
                  <a:sym typeface="Handyman"/>
                </a:rPr>
                <a:t>PREGNANCY RESOURCE</a:t>
              </a:r>
            </a:p>
            <a:p>
              <a:pPr algn="ctr">
                <a:lnSpc>
                  <a:spcPts val="1477"/>
                </a:lnSpc>
                <a:spcBef>
                  <a:spcPct val="0"/>
                </a:spcBef>
              </a:pPr>
              <a:r>
                <a:rPr lang="en-US" sz="1055" spc="105">
                  <a:solidFill>
                    <a:srgbClr val="FFFFFF"/>
                  </a:solidFill>
                  <a:latin typeface="Handyman"/>
                  <a:ea typeface="Handyman"/>
                  <a:cs typeface="Handyman"/>
                  <a:sym typeface="Handyman"/>
                </a:rPr>
                <a:t>CENTERS AHEAD</a:t>
              </a:r>
            </a:p>
          </p:txBody>
        </p:sp>
        <p:sp>
          <p:nvSpPr>
            <p:cNvPr id="130" name="TextBox 130"/>
            <p:cNvSpPr txBox="1"/>
            <p:nvPr/>
          </p:nvSpPr>
          <p:spPr>
            <a:xfrm rot="162967">
              <a:off x="19256633" y="6114785"/>
              <a:ext cx="2593247" cy="314382"/>
            </a:xfrm>
            <a:prstGeom prst="rect">
              <a:avLst/>
            </a:prstGeom>
          </p:spPr>
          <p:txBody>
            <a:bodyPr lIns="0" tIns="0" rIns="0" bIns="0" rtlCol="0" anchor="t">
              <a:spAutoFit/>
            </a:bodyPr>
            <a:lstStyle/>
            <a:p>
              <a:pPr algn="ctr">
                <a:lnSpc>
                  <a:spcPts val="945"/>
                </a:lnSpc>
              </a:pPr>
              <a:r>
                <a:rPr lang="en-US" sz="675" spc="67">
                  <a:solidFill>
                    <a:srgbClr val="FFFFFF"/>
                  </a:solidFill>
                  <a:latin typeface="Handyman"/>
                  <a:ea typeface="Handyman"/>
                  <a:cs typeface="Handyman"/>
                  <a:sym typeface="Handyman"/>
                </a:rPr>
                <a:t>MAY PROVIDE LIFE-AFFIRMING</a:t>
              </a:r>
            </a:p>
            <a:p>
              <a:pPr algn="ctr">
                <a:lnSpc>
                  <a:spcPts val="945"/>
                </a:lnSpc>
                <a:spcBef>
                  <a:spcPct val="0"/>
                </a:spcBef>
              </a:pPr>
              <a:r>
                <a:rPr lang="en-US" sz="675" spc="67">
                  <a:solidFill>
                    <a:srgbClr val="FFFFFF"/>
                  </a:solidFill>
                  <a:latin typeface="Handyman"/>
                  <a:ea typeface="Handyman"/>
                  <a:cs typeface="Handyman"/>
                  <a:sym typeface="Handyman"/>
                </a:rPr>
                <a:t>OPTIONS, SUPPORT, AND FREE CARE.</a:t>
              </a:r>
            </a:p>
          </p:txBody>
        </p:sp>
        <p:sp>
          <p:nvSpPr>
            <p:cNvPr id="131" name="TextBox 131"/>
            <p:cNvSpPr txBox="1"/>
            <p:nvPr/>
          </p:nvSpPr>
          <p:spPr>
            <a:xfrm>
              <a:off x="15611748" y="6855209"/>
              <a:ext cx="6221505" cy="1065850"/>
            </a:xfrm>
            <a:prstGeom prst="rect">
              <a:avLst/>
            </a:prstGeom>
          </p:spPr>
          <p:txBody>
            <a:bodyPr lIns="0" tIns="0" rIns="0" bIns="0" rtlCol="0" anchor="t">
              <a:spAutoFit/>
            </a:bodyPr>
            <a:lstStyle/>
            <a:p>
              <a:pPr algn="l">
                <a:lnSpc>
                  <a:spcPts val="2221"/>
                </a:lnSpc>
              </a:pPr>
              <a:r>
                <a:rPr lang="en-US" sz="1415" spc="60">
                  <a:solidFill>
                    <a:srgbClr val="545454"/>
                  </a:solidFill>
                  <a:latin typeface="Times New Roman"/>
                  <a:ea typeface="Times New Roman"/>
                  <a:cs typeface="Times New Roman"/>
                  <a:sym typeface="Times New Roman"/>
                </a:rPr>
                <a:t>Massachusetts launched a state campaign warning against pregnancy centers, calling them harmful despite their free support services.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34878" y="2998017"/>
            <a:ext cx="21757755" cy="853536"/>
            <a:chOff x="0" y="0"/>
            <a:chExt cx="29010340" cy="1138049"/>
          </a:xfrm>
        </p:grpSpPr>
        <p:grpSp>
          <p:nvGrpSpPr>
            <p:cNvPr id="3" name="Group 3"/>
            <p:cNvGrpSpPr/>
            <p:nvPr/>
          </p:nvGrpSpPr>
          <p:grpSpPr>
            <a:xfrm>
              <a:off x="0" y="0"/>
              <a:ext cx="29010340" cy="1138049"/>
              <a:chOff x="0" y="0"/>
              <a:chExt cx="5620263" cy="220478"/>
            </a:xfrm>
          </p:grpSpPr>
          <p:sp>
            <p:nvSpPr>
              <p:cNvPr id="4" name="Freeform 4"/>
              <p:cNvSpPr/>
              <p:nvPr/>
            </p:nvSpPr>
            <p:spPr>
              <a:xfrm>
                <a:off x="0" y="0"/>
                <a:ext cx="5620263" cy="220478"/>
              </a:xfrm>
              <a:custGeom>
                <a:avLst/>
                <a:gdLst/>
                <a:ahLst/>
                <a:cxnLst/>
                <a:rect l="l" t="t" r="r" b="b"/>
                <a:pathLst>
                  <a:path w="5620263" h="220478">
                    <a:moveTo>
                      <a:pt x="0" y="0"/>
                    </a:moveTo>
                    <a:lnTo>
                      <a:pt x="5620263" y="0"/>
                    </a:lnTo>
                    <a:lnTo>
                      <a:pt x="5620263" y="220478"/>
                    </a:lnTo>
                    <a:lnTo>
                      <a:pt x="0" y="220478"/>
                    </a:lnTo>
                    <a:close/>
                  </a:path>
                </a:pathLst>
              </a:custGeom>
              <a:solidFill>
                <a:srgbClr val="415E74"/>
              </a:solidFill>
            </p:spPr>
            <p:txBody>
              <a:bodyPr/>
              <a:lstStyle/>
              <a:p>
                <a:endParaRPr lang="en-US"/>
              </a:p>
            </p:txBody>
          </p:sp>
          <p:sp>
            <p:nvSpPr>
              <p:cNvPr id="5" name="TextBox 5"/>
              <p:cNvSpPr txBox="1"/>
              <p:nvPr/>
            </p:nvSpPr>
            <p:spPr>
              <a:xfrm>
                <a:off x="0" y="-19050"/>
                <a:ext cx="5620263" cy="239528"/>
              </a:xfrm>
              <a:prstGeom prst="rect">
                <a:avLst/>
              </a:prstGeom>
            </p:spPr>
            <p:txBody>
              <a:bodyPr lIns="68553" tIns="68553" rIns="68553" bIns="68553" rtlCol="0" anchor="ctr"/>
              <a:lstStyle/>
              <a:p>
                <a:pPr algn="ctr">
                  <a:lnSpc>
                    <a:spcPts val="1540"/>
                  </a:lnSpc>
                </a:pPr>
                <a:endParaRPr/>
              </a:p>
            </p:txBody>
          </p:sp>
        </p:grpSp>
        <p:sp>
          <p:nvSpPr>
            <p:cNvPr id="6" name="TextBox 6"/>
            <p:cNvSpPr txBox="1"/>
            <p:nvPr/>
          </p:nvSpPr>
          <p:spPr>
            <a:xfrm>
              <a:off x="3858353" y="140887"/>
              <a:ext cx="21286787" cy="780075"/>
            </a:xfrm>
            <a:prstGeom prst="rect">
              <a:avLst/>
            </a:prstGeom>
          </p:spPr>
          <p:txBody>
            <a:bodyPr lIns="0" tIns="0" rIns="0" bIns="0" rtlCol="0" anchor="t">
              <a:spAutoFit/>
            </a:bodyPr>
            <a:lstStyle/>
            <a:p>
              <a:pPr algn="ctr">
                <a:lnSpc>
                  <a:spcPts val="4912"/>
                </a:lnSpc>
                <a:spcBef>
                  <a:spcPct val="0"/>
                </a:spcBef>
              </a:pPr>
              <a:r>
                <a:rPr lang="en-US" sz="3508" b="1" spc="561">
                  <a:solidFill>
                    <a:srgbClr val="FFFFFF"/>
                  </a:solidFill>
                  <a:latin typeface="Brandon Grotesque Bold"/>
                  <a:ea typeface="Brandon Grotesque Bold"/>
                  <a:cs typeface="Brandon Grotesque Bold"/>
                  <a:sym typeface="Brandon Grotesque Bold"/>
                </a:rPr>
                <a:t>TIMELINE</a:t>
              </a:r>
            </a:p>
          </p:txBody>
        </p:sp>
        <p:sp>
          <p:nvSpPr>
            <p:cNvPr id="7" name="TextBox 7"/>
            <p:cNvSpPr txBox="1"/>
            <p:nvPr/>
          </p:nvSpPr>
          <p:spPr>
            <a:xfrm>
              <a:off x="4038575" y="140887"/>
              <a:ext cx="20926459" cy="780075"/>
            </a:xfrm>
            <a:prstGeom prst="rect">
              <a:avLst/>
            </a:prstGeom>
          </p:spPr>
          <p:txBody>
            <a:bodyPr lIns="0" tIns="0" rIns="0" bIns="0" rtlCol="0" anchor="t">
              <a:spAutoFit/>
            </a:bodyPr>
            <a:lstStyle/>
            <a:p>
              <a:pPr algn="ctr">
                <a:lnSpc>
                  <a:spcPts val="4912"/>
                </a:lnSpc>
                <a:spcBef>
                  <a:spcPct val="0"/>
                </a:spcBef>
              </a:pPr>
              <a:r>
                <a:rPr lang="en-US" sz="3508" b="1" spc="561">
                  <a:solidFill>
                    <a:srgbClr val="FFFFFF"/>
                  </a:solidFill>
                  <a:latin typeface="Brandon Grotesque Bold"/>
                  <a:ea typeface="Brandon Grotesque Bold"/>
                  <a:cs typeface="Brandon Grotesque Bold"/>
                  <a:sym typeface="Brandon Grotesque Bold"/>
                </a:rPr>
                <a:t>TIMELINE</a:t>
              </a:r>
            </a:p>
          </p:txBody>
        </p:sp>
      </p:grpSp>
      <p:grpSp>
        <p:nvGrpSpPr>
          <p:cNvPr id="8" name="Group 8"/>
          <p:cNvGrpSpPr/>
          <p:nvPr/>
        </p:nvGrpSpPr>
        <p:grpSpPr>
          <a:xfrm>
            <a:off x="4928878" y="4280178"/>
            <a:ext cx="3923047" cy="3920946"/>
            <a:chOff x="0" y="0"/>
            <a:chExt cx="5230729" cy="5227928"/>
          </a:xfrm>
        </p:grpSpPr>
        <p:sp>
          <p:nvSpPr>
            <p:cNvPr id="9" name="AutoShape 9"/>
            <p:cNvSpPr/>
            <p:nvPr/>
          </p:nvSpPr>
          <p:spPr>
            <a:xfrm>
              <a:off x="2656829" y="0"/>
              <a:ext cx="0" cy="861463"/>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rot="-5400000">
              <a:off x="2524426" y="-1314609"/>
              <a:ext cx="98947" cy="5147800"/>
              <a:chOff x="0" y="0"/>
              <a:chExt cx="25517" cy="1327545"/>
            </a:xfrm>
          </p:grpSpPr>
          <p:sp>
            <p:nvSpPr>
              <p:cNvPr id="11" name="Freeform 11"/>
              <p:cNvSpPr/>
              <p:nvPr/>
            </p:nvSpPr>
            <p:spPr>
              <a:xfrm>
                <a:off x="0" y="0"/>
                <a:ext cx="25517" cy="1327545"/>
              </a:xfrm>
              <a:custGeom>
                <a:avLst/>
                <a:gdLst/>
                <a:ahLst/>
                <a:cxnLst/>
                <a:rect l="l" t="t" r="r" b="b"/>
                <a:pathLst>
                  <a:path w="25517" h="1327545">
                    <a:moveTo>
                      <a:pt x="0" y="0"/>
                    </a:moveTo>
                    <a:lnTo>
                      <a:pt x="25517" y="0"/>
                    </a:lnTo>
                    <a:lnTo>
                      <a:pt x="25517" y="1327545"/>
                    </a:lnTo>
                    <a:lnTo>
                      <a:pt x="0" y="1327545"/>
                    </a:lnTo>
                    <a:close/>
                  </a:path>
                </a:pathLst>
              </a:custGeom>
              <a:solidFill>
                <a:srgbClr val="415E74"/>
              </a:solidFill>
            </p:spPr>
            <p:txBody>
              <a:bodyPr/>
              <a:lstStyle/>
              <a:p>
                <a:endParaRPr lang="en-US"/>
              </a:p>
            </p:txBody>
          </p:sp>
          <p:sp>
            <p:nvSpPr>
              <p:cNvPr id="12" name="TextBox 12"/>
              <p:cNvSpPr txBox="1"/>
              <p:nvPr/>
            </p:nvSpPr>
            <p:spPr>
              <a:xfrm>
                <a:off x="0" y="-19050"/>
                <a:ext cx="25517" cy="1346595"/>
              </a:xfrm>
              <a:prstGeom prst="rect">
                <a:avLst/>
              </a:prstGeom>
            </p:spPr>
            <p:txBody>
              <a:bodyPr lIns="51500" tIns="51500" rIns="51500" bIns="51500" rtlCol="0" anchor="ctr"/>
              <a:lstStyle/>
              <a:p>
                <a:pPr algn="ctr">
                  <a:lnSpc>
                    <a:spcPts val="1540"/>
                  </a:lnSpc>
                </a:pPr>
                <a:endParaRPr/>
              </a:p>
            </p:txBody>
          </p:sp>
        </p:grpSp>
        <p:sp>
          <p:nvSpPr>
            <p:cNvPr id="13" name="TextBox 13"/>
            <p:cNvSpPr txBox="1"/>
            <p:nvPr/>
          </p:nvSpPr>
          <p:spPr>
            <a:xfrm>
              <a:off x="82929" y="3835675"/>
              <a:ext cx="5147800" cy="1392253"/>
            </a:xfrm>
            <a:prstGeom prst="rect">
              <a:avLst/>
            </a:prstGeom>
          </p:spPr>
          <p:txBody>
            <a:bodyPr lIns="0" tIns="0" rIns="0" bIns="0" rtlCol="0" anchor="t">
              <a:spAutoFit/>
            </a:bodyPr>
            <a:lstStyle/>
            <a:p>
              <a:pPr algn="l">
                <a:lnSpc>
                  <a:spcPts val="2781"/>
                </a:lnSpc>
              </a:pPr>
              <a:r>
                <a:rPr lang="en-US" sz="1716" spc="103">
                  <a:solidFill>
                    <a:srgbClr val="000000"/>
                  </a:solidFill>
                  <a:latin typeface="Times New Roman"/>
                  <a:ea typeface="Times New Roman"/>
                  <a:cs typeface="Times New Roman"/>
                  <a:sym typeface="Times New Roman"/>
                </a:rPr>
                <a:t>• An election of the House of </a:t>
              </a:r>
            </a:p>
            <a:p>
              <a:pPr algn="l">
                <a:lnSpc>
                  <a:spcPts val="2781"/>
                </a:lnSpc>
              </a:pPr>
              <a:r>
                <a:rPr lang="en-US" sz="1716" spc="103">
                  <a:solidFill>
                    <a:srgbClr val="FFFFFF"/>
                  </a:solidFill>
                  <a:latin typeface="Times New Roman"/>
                  <a:ea typeface="Times New Roman"/>
                  <a:cs typeface="Times New Roman"/>
                  <a:sym typeface="Times New Roman"/>
                </a:rPr>
                <a:t>•</a:t>
              </a:r>
              <a:r>
                <a:rPr lang="en-US" sz="1716" spc="103">
                  <a:solidFill>
                    <a:srgbClr val="000000"/>
                  </a:solidFill>
                  <a:latin typeface="Times New Roman"/>
                  <a:ea typeface="Times New Roman"/>
                  <a:cs typeface="Times New Roman"/>
                  <a:sym typeface="Times New Roman"/>
                </a:rPr>
                <a:t> Delegates must occur before the </a:t>
              </a:r>
            </a:p>
            <a:p>
              <a:pPr algn="l">
                <a:lnSpc>
                  <a:spcPts val="2781"/>
                </a:lnSpc>
              </a:pPr>
              <a:r>
                <a:rPr lang="en-US" sz="1716" spc="103">
                  <a:solidFill>
                    <a:srgbClr val="FFFFFF"/>
                  </a:solidFill>
                  <a:latin typeface="Times New Roman"/>
                  <a:ea typeface="Times New Roman"/>
                  <a:cs typeface="Times New Roman"/>
                  <a:sym typeface="Times New Roman"/>
                </a:rPr>
                <a:t>•</a:t>
              </a:r>
              <a:r>
                <a:rPr lang="en-US" sz="1716" spc="103">
                  <a:solidFill>
                    <a:srgbClr val="000000"/>
                  </a:solidFill>
                  <a:latin typeface="Times New Roman"/>
                  <a:ea typeface="Times New Roman"/>
                  <a:cs typeface="Times New Roman"/>
                  <a:sym typeface="Times New Roman"/>
                </a:rPr>
                <a:t> amendment is taken up again.</a:t>
              </a:r>
            </a:p>
          </p:txBody>
        </p:sp>
        <p:sp>
          <p:nvSpPr>
            <p:cNvPr id="14" name="TextBox 14"/>
            <p:cNvSpPr txBox="1"/>
            <p:nvPr/>
          </p:nvSpPr>
          <p:spPr>
            <a:xfrm>
              <a:off x="82929" y="2219644"/>
              <a:ext cx="5147800" cy="1377906"/>
            </a:xfrm>
            <a:prstGeom prst="rect">
              <a:avLst/>
            </a:prstGeom>
          </p:spPr>
          <p:txBody>
            <a:bodyPr lIns="0" tIns="0" rIns="0" bIns="0" rtlCol="0" anchor="t">
              <a:spAutoFit/>
            </a:bodyPr>
            <a:lstStyle/>
            <a:p>
              <a:pPr algn="ctr">
                <a:lnSpc>
                  <a:spcPts val="4200"/>
                </a:lnSpc>
              </a:pPr>
              <a:r>
                <a:rPr lang="en-US" sz="3000" b="1" spc="450">
                  <a:solidFill>
                    <a:srgbClr val="A9403B"/>
                  </a:solidFill>
                  <a:latin typeface="Brandon Grotesque Bold"/>
                  <a:ea typeface="Brandon Grotesque Bold"/>
                  <a:cs typeface="Brandon Grotesque Bold"/>
                  <a:sym typeface="Brandon Grotesque Bold"/>
                </a:rPr>
                <a:t>ELECTION:</a:t>
              </a:r>
            </a:p>
            <a:p>
              <a:pPr algn="ctr">
                <a:lnSpc>
                  <a:spcPts val="4200"/>
                </a:lnSpc>
                <a:spcBef>
                  <a:spcPct val="0"/>
                </a:spcBef>
              </a:pPr>
              <a:r>
                <a:rPr lang="en-US" sz="3000" spc="450">
                  <a:solidFill>
                    <a:srgbClr val="A9403B"/>
                  </a:solidFill>
                  <a:latin typeface="Brandon Grotesque Regular"/>
                  <a:ea typeface="Brandon Grotesque Regular"/>
                  <a:cs typeface="Brandon Grotesque Regular"/>
                  <a:sym typeface="Brandon Grotesque"/>
                </a:rPr>
                <a:t>NOVEMBER 2025</a:t>
              </a:r>
            </a:p>
          </p:txBody>
        </p:sp>
        <p:sp>
          <p:nvSpPr>
            <p:cNvPr id="15" name="TextBox 15"/>
            <p:cNvSpPr txBox="1"/>
            <p:nvPr/>
          </p:nvSpPr>
          <p:spPr>
            <a:xfrm>
              <a:off x="523229" y="1613564"/>
              <a:ext cx="4267200" cy="395719"/>
            </a:xfrm>
            <a:prstGeom prst="rect">
              <a:avLst/>
            </a:prstGeom>
          </p:spPr>
          <p:txBody>
            <a:bodyPr lIns="0" tIns="0" rIns="0" bIns="0" rtlCol="0" anchor="t">
              <a:spAutoFit/>
            </a:bodyPr>
            <a:lstStyle/>
            <a:p>
              <a:pPr algn="ctr">
                <a:lnSpc>
                  <a:spcPts val="2543"/>
                </a:lnSpc>
                <a:spcBef>
                  <a:spcPct val="0"/>
                </a:spcBef>
              </a:pPr>
              <a:r>
                <a:rPr lang="en-US" sz="1816" spc="272">
                  <a:solidFill>
                    <a:srgbClr val="A9403B"/>
                  </a:solidFill>
                  <a:latin typeface="Brandon Grotesque Regular"/>
                  <a:ea typeface="Brandon Grotesque Regular"/>
                  <a:cs typeface="Brandon Grotesque Regular"/>
                  <a:sym typeface="Brandon Grotesque"/>
                </a:rPr>
                <a:t>STEP 02</a:t>
              </a:r>
            </a:p>
          </p:txBody>
        </p:sp>
      </p:grpSp>
      <p:grpSp>
        <p:nvGrpSpPr>
          <p:cNvPr id="16" name="Group 16"/>
          <p:cNvGrpSpPr/>
          <p:nvPr/>
        </p:nvGrpSpPr>
        <p:grpSpPr>
          <a:xfrm>
            <a:off x="9373878" y="4280178"/>
            <a:ext cx="3923047" cy="4978122"/>
            <a:chOff x="0" y="0"/>
            <a:chExt cx="5230729" cy="6637496"/>
          </a:xfrm>
        </p:grpSpPr>
        <p:sp>
          <p:nvSpPr>
            <p:cNvPr id="17" name="AutoShape 17"/>
            <p:cNvSpPr/>
            <p:nvPr/>
          </p:nvSpPr>
          <p:spPr>
            <a:xfrm>
              <a:off x="2573900" y="0"/>
              <a:ext cx="0" cy="861463"/>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18" name="Group 18"/>
            <p:cNvGrpSpPr/>
            <p:nvPr/>
          </p:nvGrpSpPr>
          <p:grpSpPr>
            <a:xfrm rot="-5400000">
              <a:off x="2524426" y="-1314609"/>
              <a:ext cx="98947" cy="5147800"/>
              <a:chOff x="0" y="0"/>
              <a:chExt cx="25517" cy="1327545"/>
            </a:xfrm>
          </p:grpSpPr>
          <p:sp>
            <p:nvSpPr>
              <p:cNvPr id="19" name="Freeform 19"/>
              <p:cNvSpPr/>
              <p:nvPr/>
            </p:nvSpPr>
            <p:spPr>
              <a:xfrm>
                <a:off x="0" y="0"/>
                <a:ext cx="25517" cy="1327545"/>
              </a:xfrm>
              <a:custGeom>
                <a:avLst/>
                <a:gdLst/>
                <a:ahLst/>
                <a:cxnLst/>
                <a:rect l="l" t="t" r="r" b="b"/>
                <a:pathLst>
                  <a:path w="25517" h="1327545">
                    <a:moveTo>
                      <a:pt x="0" y="0"/>
                    </a:moveTo>
                    <a:lnTo>
                      <a:pt x="25517" y="0"/>
                    </a:lnTo>
                    <a:lnTo>
                      <a:pt x="25517" y="1327545"/>
                    </a:lnTo>
                    <a:lnTo>
                      <a:pt x="0" y="1327545"/>
                    </a:lnTo>
                    <a:close/>
                  </a:path>
                </a:pathLst>
              </a:custGeom>
              <a:solidFill>
                <a:srgbClr val="415E74"/>
              </a:solidFill>
            </p:spPr>
            <p:txBody>
              <a:bodyPr/>
              <a:lstStyle/>
              <a:p>
                <a:endParaRPr lang="en-US"/>
              </a:p>
            </p:txBody>
          </p:sp>
          <p:sp>
            <p:nvSpPr>
              <p:cNvPr id="20" name="TextBox 20"/>
              <p:cNvSpPr txBox="1"/>
              <p:nvPr/>
            </p:nvSpPr>
            <p:spPr>
              <a:xfrm>
                <a:off x="0" y="-19050"/>
                <a:ext cx="25517" cy="1346595"/>
              </a:xfrm>
              <a:prstGeom prst="rect">
                <a:avLst/>
              </a:prstGeom>
            </p:spPr>
            <p:txBody>
              <a:bodyPr lIns="51500" tIns="51500" rIns="51500" bIns="51500" rtlCol="0" anchor="ctr"/>
              <a:lstStyle/>
              <a:p>
                <a:pPr algn="ctr">
                  <a:lnSpc>
                    <a:spcPts val="1540"/>
                  </a:lnSpc>
                </a:pPr>
                <a:endParaRPr/>
              </a:p>
            </p:txBody>
          </p:sp>
        </p:grpSp>
        <p:sp>
          <p:nvSpPr>
            <p:cNvPr id="21" name="TextBox 21"/>
            <p:cNvSpPr txBox="1"/>
            <p:nvPr/>
          </p:nvSpPr>
          <p:spPr>
            <a:xfrm>
              <a:off x="82929" y="3835675"/>
              <a:ext cx="5147800" cy="2801821"/>
            </a:xfrm>
            <a:prstGeom prst="rect">
              <a:avLst/>
            </a:prstGeom>
          </p:spPr>
          <p:txBody>
            <a:bodyPr lIns="0" tIns="0" rIns="0" bIns="0" rtlCol="0" anchor="t">
              <a:spAutoFit/>
            </a:bodyPr>
            <a:lstStyle/>
            <a:p>
              <a:pPr algn="l">
                <a:lnSpc>
                  <a:spcPts val="2781"/>
                </a:lnSpc>
              </a:pPr>
              <a:r>
                <a:rPr lang="en-US" sz="1716" spc="103">
                  <a:solidFill>
                    <a:srgbClr val="000000"/>
                  </a:solidFill>
                  <a:latin typeface="Times New Roman"/>
                  <a:ea typeface="Times New Roman"/>
                  <a:cs typeface="Times New Roman"/>
                  <a:sym typeface="Times New Roman"/>
                </a:rPr>
                <a:t>• The amendment is introduced </a:t>
              </a:r>
            </a:p>
            <a:p>
              <a:pPr algn="l">
                <a:lnSpc>
                  <a:spcPts val="2781"/>
                </a:lnSpc>
              </a:pPr>
              <a:r>
                <a:rPr lang="en-US" sz="1716" spc="103">
                  <a:solidFill>
                    <a:srgbClr val="FFFFFF"/>
                  </a:solidFill>
                  <a:latin typeface="Times New Roman"/>
                  <a:ea typeface="Times New Roman"/>
                  <a:cs typeface="Times New Roman"/>
                  <a:sym typeface="Times New Roman"/>
                </a:rPr>
                <a:t>• </a:t>
              </a:r>
              <a:r>
                <a:rPr lang="en-US" sz="1716" spc="103">
                  <a:solidFill>
                    <a:srgbClr val="000000"/>
                  </a:solidFill>
                  <a:latin typeface="Times New Roman"/>
                  <a:ea typeface="Times New Roman"/>
                  <a:cs typeface="Times New Roman"/>
                  <a:sym typeface="Times New Roman"/>
                </a:rPr>
                <a:t>again.</a:t>
              </a:r>
            </a:p>
            <a:p>
              <a:pPr algn="l">
                <a:lnSpc>
                  <a:spcPts val="2781"/>
                </a:lnSpc>
              </a:pPr>
              <a:r>
                <a:rPr lang="en-US" sz="1716" spc="103">
                  <a:solidFill>
                    <a:srgbClr val="000000"/>
                  </a:solidFill>
                  <a:latin typeface="Times New Roman"/>
                  <a:ea typeface="Times New Roman"/>
                  <a:cs typeface="Times New Roman"/>
                  <a:sym typeface="Times New Roman"/>
                </a:rPr>
                <a:t>• The language of the amendment </a:t>
              </a:r>
            </a:p>
            <a:p>
              <a:pPr algn="l">
                <a:lnSpc>
                  <a:spcPts val="2781"/>
                </a:lnSpc>
              </a:pPr>
              <a:r>
                <a:rPr lang="en-US" sz="1716" spc="103">
                  <a:solidFill>
                    <a:srgbClr val="FFFFFF"/>
                  </a:solidFill>
                  <a:latin typeface="Times New Roman"/>
                  <a:ea typeface="Times New Roman"/>
                  <a:cs typeface="Times New Roman"/>
                  <a:sym typeface="Times New Roman"/>
                </a:rPr>
                <a:t>•</a:t>
              </a:r>
              <a:r>
                <a:rPr lang="en-US" sz="1716" spc="103">
                  <a:solidFill>
                    <a:srgbClr val="000000"/>
                  </a:solidFill>
                  <a:latin typeface="Times New Roman"/>
                  <a:ea typeface="Times New Roman"/>
                  <a:cs typeface="Times New Roman"/>
                  <a:sym typeface="Times New Roman"/>
                </a:rPr>
                <a:t> cannot be altered.</a:t>
              </a:r>
            </a:p>
            <a:p>
              <a:pPr algn="l">
                <a:lnSpc>
                  <a:spcPts val="2781"/>
                </a:lnSpc>
              </a:pPr>
              <a:r>
                <a:rPr lang="en-US" sz="1716" spc="103">
                  <a:solidFill>
                    <a:srgbClr val="000000"/>
                  </a:solidFill>
                  <a:latin typeface="Times New Roman"/>
                  <a:ea typeface="Times New Roman"/>
                  <a:cs typeface="Times New Roman"/>
                  <a:sym typeface="Times New Roman"/>
                </a:rPr>
                <a:t>• The amendment must pass both </a:t>
              </a:r>
            </a:p>
            <a:p>
              <a:pPr algn="l">
                <a:lnSpc>
                  <a:spcPts val="2781"/>
                </a:lnSpc>
              </a:pPr>
              <a:r>
                <a:rPr lang="en-US" sz="1716" spc="103">
                  <a:solidFill>
                    <a:srgbClr val="FFFFFF"/>
                  </a:solidFill>
                  <a:latin typeface="Times New Roman"/>
                  <a:ea typeface="Times New Roman"/>
                  <a:cs typeface="Times New Roman"/>
                  <a:sym typeface="Times New Roman"/>
                </a:rPr>
                <a:t>• </a:t>
              </a:r>
              <a:r>
                <a:rPr lang="en-US" sz="1716" spc="103">
                  <a:solidFill>
                    <a:srgbClr val="000000"/>
                  </a:solidFill>
                  <a:latin typeface="Times New Roman"/>
                  <a:ea typeface="Times New Roman"/>
                  <a:cs typeface="Times New Roman"/>
                  <a:sym typeface="Times New Roman"/>
                </a:rPr>
                <a:t>chambers.</a:t>
              </a:r>
            </a:p>
          </p:txBody>
        </p:sp>
        <p:sp>
          <p:nvSpPr>
            <p:cNvPr id="22" name="TextBox 22"/>
            <p:cNvSpPr txBox="1"/>
            <p:nvPr/>
          </p:nvSpPr>
          <p:spPr>
            <a:xfrm>
              <a:off x="82929" y="2219644"/>
              <a:ext cx="5147800" cy="1377906"/>
            </a:xfrm>
            <a:prstGeom prst="rect">
              <a:avLst/>
            </a:prstGeom>
          </p:spPr>
          <p:txBody>
            <a:bodyPr lIns="0" tIns="0" rIns="0" bIns="0" rtlCol="0" anchor="t">
              <a:spAutoFit/>
            </a:bodyPr>
            <a:lstStyle/>
            <a:p>
              <a:pPr algn="ctr">
                <a:lnSpc>
                  <a:spcPts val="4200"/>
                </a:lnSpc>
              </a:pPr>
              <a:r>
                <a:rPr lang="en-US" sz="3000" b="1" spc="450">
                  <a:solidFill>
                    <a:srgbClr val="A9403B"/>
                  </a:solidFill>
                  <a:latin typeface="Brandon Grotesque Bold"/>
                  <a:ea typeface="Brandon Grotesque Bold"/>
                  <a:cs typeface="Brandon Grotesque Bold"/>
                  <a:sym typeface="Brandon Grotesque Bold"/>
                </a:rPr>
                <a:t>SECOND</a:t>
              </a:r>
            </a:p>
            <a:p>
              <a:pPr algn="ctr">
                <a:lnSpc>
                  <a:spcPts val="4200"/>
                </a:lnSpc>
                <a:spcBef>
                  <a:spcPct val="0"/>
                </a:spcBef>
              </a:pPr>
              <a:r>
                <a:rPr lang="en-US" sz="3000" b="1" spc="450">
                  <a:solidFill>
                    <a:srgbClr val="A9403B"/>
                  </a:solidFill>
                  <a:latin typeface="Brandon Grotesque Bold"/>
                  <a:ea typeface="Brandon Grotesque Bold"/>
                  <a:cs typeface="Brandon Grotesque Bold"/>
                  <a:sym typeface="Brandon Grotesque Bold"/>
                </a:rPr>
                <a:t>SESSION:</a:t>
              </a:r>
              <a:r>
                <a:rPr lang="en-US" sz="3000" spc="450">
                  <a:solidFill>
                    <a:srgbClr val="A9403B"/>
                  </a:solidFill>
                  <a:latin typeface="Brandon Grotesque Regular"/>
                  <a:ea typeface="Brandon Grotesque Regular"/>
                  <a:cs typeface="Brandon Grotesque Regular"/>
                  <a:sym typeface="Brandon Grotesque"/>
                </a:rPr>
                <a:t> 2026</a:t>
              </a:r>
            </a:p>
          </p:txBody>
        </p:sp>
        <p:sp>
          <p:nvSpPr>
            <p:cNvPr id="23" name="TextBox 23"/>
            <p:cNvSpPr txBox="1"/>
            <p:nvPr/>
          </p:nvSpPr>
          <p:spPr>
            <a:xfrm>
              <a:off x="523229" y="1613564"/>
              <a:ext cx="4267200" cy="395719"/>
            </a:xfrm>
            <a:prstGeom prst="rect">
              <a:avLst/>
            </a:prstGeom>
          </p:spPr>
          <p:txBody>
            <a:bodyPr lIns="0" tIns="0" rIns="0" bIns="0" rtlCol="0" anchor="t">
              <a:spAutoFit/>
            </a:bodyPr>
            <a:lstStyle/>
            <a:p>
              <a:pPr algn="ctr">
                <a:lnSpc>
                  <a:spcPts val="2543"/>
                </a:lnSpc>
                <a:spcBef>
                  <a:spcPct val="0"/>
                </a:spcBef>
              </a:pPr>
              <a:r>
                <a:rPr lang="en-US" sz="1816" spc="272">
                  <a:solidFill>
                    <a:srgbClr val="A9403B"/>
                  </a:solidFill>
                  <a:latin typeface="Brandon Grotesque Regular"/>
                  <a:ea typeface="Brandon Grotesque Regular"/>
                  <a:cs typeface="Brandon Grotesque Regular"/>
                  <a:sym typeface="Brandon Grotesque"/>
                </a:rPr>
                <a:t>STEP 03</a:t>
              </a:r>
            </a:p>
          </p:txBody>
        </p:sp>
      </p:grpSp>
      <p:grpSp>
        <p:nvGrpSpPr>
          <p:cNvPr id="24" name="Group 24"/>
          <p:cNvGrpSpPr/>
          <p:nvPr/>
        </p:nvGrpSpPr>
        <p:grpSpPr>
          <a:xfrm>
            <a:off x="13815753" y="4280178"/>
            <a:ext cx="3923047" cy="4132659"/>
            <a:chOff x="0" y="0"/>
            <a:chExt cx="5230729" cy="5510212"/>
          </a:xfrm>
        </p:grpSpPr>
        <p:sp>
          <p:nvSpPr>
            <p:cNvPr id="25" name="AutoShape 25"/>
            <p:cNvSpPr/>
            <p:nvPr/>
          </p:nvSpPr>
          <p:spPr>
            <a:xfrm>
              <a:off x="2599300" y="0"/>
              <a:ext cx="0" cy="861463"/>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26" name="Group 26"/>
            <p:cNvGrpSpPr/>
            <p:nvPr/>
          </p:nvGrpSpPr>
          <p:grpSpPr>
            <a:xfrm rot="-5400000">
              <a:off x="2524426" y="-1314609"/>
              <a:ext cx="98947" cy="5147800"/>
              <a:chOff x="0" y="0"/>
              <a:chExt cx="25517" cy="1327545"/>
            </a:xfrm>
          </p:grpSpPr>
          <p:sp>
            <p:nvSpPr>
              <p:cNvPr id="27" name="Freeform 27"/>
              <p:cNvSpPr/>
              <p:nvPr/>
            </p:nvSpPr>
            <p:spPr>
              <a:xfrm>
                <a:off x="0" y="0"/>
                <a:ext cx="25517" cy="1327545"/>
              </a:xfrm>
              <a:custGeom>
                <a:avLst/>
                <a:gdLst/>
                <a:ahLst/>
                <a:cxnLst/>
                <a:rect l="l" t="t" r="r" b="b"/>
                <a:pathLst>
                  <a:path w="25517" h="1327545">
                    <a:moveTo>
                      <a:pt x="0" y="0"/>
                    </a:moveTo>
                    <a:lnTo>
                      <a:pt x="25517" y="0"/>
                    </a:lnTo>
                    <a:lnTo>
                      <a:pt x="25517" y="1327545"/>
                    </a:lnTo>
                    <a:lnTo>
                      <a:pt x="0" y="1327545"/>
                    </a:lnTo>
                    <a:close/>
                  </a:path>
                </a:pathLst>
              </a:custGeom>
              <a:solidFill>
                <a:srgbClr val="415E74"/>
              </a:solidFill>
            </p:spPr>
            <p:txBody>
              <a:bodyPr/>
              <a:lstStyle/>
              <a:p>
                <a:endParaRPr lang="en-US"/>
              </a:p>
            </p:txBody>
          </p:sp>
          <p:sp>
            <p:nvSpPr>
              <p:cNvPr id="28" name="TextBox 28"/>
              <p:cNvSpPr txBox="1"/>
              <p:nvPr/>
            </p:nvSpPr>
            <p:spPr>
              <a:xfrm>
                <a:off x="0" y="-19050"/>
                <a:ext cx="25517" cy="1346595"/>
              </a:xfrm>
              <a:prstGeom prst="rect">
                <a:avLst/>
              </a:prstGeom>
            </p:spPr>
            <p:txBody>
              <a:bodyPr lIns="51500" tIns="51500" rIns="51500" bIns="51500" rtlCol="0" anchor="ctr"/>
              <a:lstStyle/>
              <a:p>
                <a:pPr algn="ctr">
                  <a:lnSpc>
                    <a:spcPts val="1540"/>
                  </a:lnSpc>
                </a:pPr>
                <a:endParaRPr/>
              </a:p>
            </p:txBody>
          </p:sp>
        </p:grpSp>
        <p:sp>
          <p:nvSpPr>
            <p:cNvPr id="29" name="TextBox 29"/>
            <p:cNvSpPr txBox="1"/>
            <p:nvPr/>
          </p:nvSpPr>
          <p:spPr>
            <a:xfrm>
              <a:off x="82929" y="3178248"/>
              <a:ext cx="5147800" cy="2331965"/>
            </a:xfrm>
            <a:prstGeom prst="rect">
              <a:avLst/>
            </a:prstGeom>
          </p:spPr>
          <p:txBody>
            <a:bodyPr lIns="0" tIns="0" rIns="0" bIns="0" rtlCol="0" anchor="t">
              <a:spAutoFit/>
            </a:bodyPr>
            <a:lstStyle/>
            <a:p>
              <a:pPr algn="l">
                <a:lnSpc>
                  <a:spcPts val="2781"/>
                </a:lnSpc>
              </a:pPr>
              <a:r>
                <a:rPr lang="en-US" sz="1716" spc="103">
                  <a:solidFill>
                    <a:srgbClr val="000000"/>
                  </a:solidFill>
                  <a:latin typeface="Times New Roman"/>
                  <a:ea typeface="Times New Roman"/>
                  <a:cs typeface="Times New Roman"/>
                  <a:sym typeface="Times New Roman"/>
                </a:rPr>
                <a:t>• The bill as passed twice goes to the </a:t>
              </a:r>
            </a:p>
            <a:p>
              <a:pPr algn="l">
                <a:lnSpc>
                  <a:spcPts val="2781"/>
                </a:lnSpc>
              </a:pPr>
              <a:r>
                <a:rPr lang="en-US" sz="1716" spc="103">
                  <a:solidFill>
                    <a:srgbClr val="FFFFFF"/>
                  </a:solidFill>
                  <a:latin typeface="Times New Roman"/>
                  <a:ea typeface="Times New Roman"/>
                  <a:cs typeface="Times New Roman"/>
                  <a:sym typeface="Times New Roman"/>
                </a:rPr>
                <a:t>• </a:t>
              </a:r>
              <a:r>
                <a:rPr lang="en-US" sz="1716" spc="103">
                  <a:solidFill>
                    <a:srgbClr val="000000"/>
                  </a:solidFill>
                  <a:latin typeface="Times New Roman"/>
                  <a:ea typeface="Times New Roman"/>
                  <a:cs typeface="Times New Roman"/>
                  <a:sym typeface="Times New Roman"/>
                </a:rPr>
                <a:t>ballot for the people to decide.</a:t>
              </a:r>
            </a:p>
            <a:p>
              <a:pPr algn="l">
                <a:lnSpc>
                  <a:spcPts val="2781"/>
                </a:lnSpc>
              </a:pPr>
              <a:r>
                <a:rPr lang="en-US" sz="1716" spc="103">
                  <a:solidFill>
                    <a:srgbClr val="000000"/>
                  </a:solidFill>
                  <a:latin typeface="Times New Roman"/>
                  <a:ea typeface="Times New Roman"/>
                  <a:cs typeface="Times New Roman"/>
                  <a:sym typeface="Times New Roman"/>
                </a:rPr>
                <a:t>• People vote yes/no to add the </a:t>
              </a:r>
            </a:p>
            <a:p>
              <a:pPr algn="l">
                <a:lnSpc>
                  <a:spcPts val="2781"/>
                </a:lnSpc>
              </a:pPr>
              <a:r>
                <a:rPr lang="en-US" sz="1716" spc="103">
                  <a:solidFill>
                    <a:srgbClr val="FFFFFF"/>
                  </a:solidFill>
                  <a:latin typeface="Times New Roman"/>
                  <a:ea typeface="Times New Roman"/>
                  <a:cs typeface="Times New Roman"/>
                  <a:sym typeface="Times New Roman"/>
                </a:rPr>
                <a:t>• </a:t>
              </a:r>
              <a:r>
                <a:rPr lang="en-US" sz="1716" spc="103">
                  <a:solidFill>
                    <a:srgbClr val="000000"/>
                  </a:solidFill>
                  <a:latin typeface="Times New Roman"/>
                  <a:ea typeface="Times New Roman"/>
                  <a:cs typeface="Times New Roman"/>
                  <a:sym typeface="Times New Roman"/>
                </a:rPr>
                <a:t>language to the state constitution.</a:t>
              </a:r>
            </a:p>
            <a:p>
              <a:pPr algn="l">
                <a:lnSpc>
                  <a:spcPts val="2781"/>
                </a:lnSpc>
              </a:pPr>
              <a:endParaRPr lang="en-US" sz="1716" spc="103">
                <a:solidFill>
                  <a:srgbClr val="000000"/>
                </a:solidFill>
                <a:latin typeface="Times New Roman"/>
                <a:ea typeface="Times New Roman"/>
                <a:cs typeface="Times New Roman"/>
                <a:sym typeface="Times New Roman"/>
              </a:endParaRPr>
            </a:p>
          </p:txBody>
        </p:sp>
        <p:sp>
          <p:nvSpPr>
            <p:cNvPr id="30" name="TextBox 30"/>
            <p:cNvSpPr txBox="1"/>
            <p:nvPr/>
          </p:nvSpPr>
          <p:spPr>
            <a:xfrm>
              <a:off x="82929" y="2219644"/>
              <a:ext cx="5147800" cy="666728"/>
            </a:xfrm>
            <a:prstGeom prst="rect">
              <a:avLst/>
            </a:prstGeom>
          </p:spPr>
          <p:txBody>
            <a:bodyPr lIns="0" tIns="0" rIns="0" bIns="0" rtlCol="0" anchor="t">
              <a:spAutoFit/>
            </a:bodyPr>
            <a:lstStyle/>
            <a:p>
              <a:pPr algn="ctr">
                <a:lnSpc>
                  <a:spcPts val="4200"/>
                </a:lnSpc>
                <a:spcBef>
                  <a:spcPct val="0"/>
                </a:spcBef>
              </a:pPr>
              <a:r>
                <a:rPr lang="en-US" sz="3000" b="1" spc="450">
                  <a:solidFill>
                    <a:srgbClr val="A9403B"/>
                  </a:solidFill>
                  <a:latin typeface="Brandon Grotesque Bold"/>
                  <a:ea typeface="Brandon Grotesque Bold"/>
                  <a:cs typeface="Brandon Grotesque Bold"/>
                  <a:sym typeface="Brandon Grotesque Bold"/>
                </a:rPr>
                <a:t>BALLOT: </a:t>
              </a:r>
              <a:r>
                <a:rPr lang="en-US" sz="3000" spc="450">
                  <a:solidFill>
                    <a:srgbClr val="A9403B"/>
                  </a:solidFill>
                  <a:latin typeface="Brandon Grotesque Regular"/>
                  <a:ea typeface="Brandon Grotesque Regular"/>
                  <a:cs typeface="Brandon Grotesque Regular"/>
                  <a:sym typeface="Brandon Grotesque"/>
                </a:rPr>
                <a:t>2026</a:t>
              </a:r>
            </a:p>
          </p:txBody>
        </p:sp>
        <p:sp>
          <p:nvSpPr>
            <p:cNvPr id="31" name="TextBox 31"/>
            <p:cNvSpPr txBox="1"/>
            <p:nvPr/>
          </p:nvSpPr>
          <p:spPr>
            <a:xfrm>
              <a:off x="523229" y="1613564"/>
              <a:ext cx="4267200" cy="395719"/>
            </a:xfrm>
            <a:prstGeom prst="rect">
              <a:avLst/>
            </a:prstGeom>
          </p:spPr>
          <p:txBody>
            <a:bodyPr lIns="0" tIns="0" rIns="0" bIns="0" rtlCol="0" anchor="t">
              <a:spAutoFit/>
            </a:bodyPr>
            <a:lstStyle/>
            <a:p>
              <a:pPr algn="ctr">
                <a:lnSpc>
                  <a:spcPts val="2543"/>
                </a:lnSpc>
                <a:spcBef>
                  <a:spcPct val="0"/>
                </a:spcBef>
              </a:pPr>
              <a:r>
                <a:rPr lang="en-US" sz="1816" spc="272">
                  <a:solidFill>
                    <a:srgbClr val="A9403B"/>
                  </a:solidFill>
                  <a:latin typeface="Brandon Grotesque Regular"/>
                  <a:ea typeface="Brandon Grotesque Regular"/>
                  <a:cs typeface="Brandon Grotesque Regular"/>
                  <a:sym typeface="Brandon Grotesque"/>
                </a:rPr>
                <a:t>STEP 04</a:t>
              </a:r>
            </a:p>
          </p:txBody>
        </p:sp>
      </p:grpSp>
      <p:grpSp>
        <p:nvGrpSpPr>
          <p:cNvPr id="32" name="Group 32"/>
          <p:cNvGrpSpPr/>
          <p:nvPr/>
        </p:nvGrpSpPr>
        <p:grpSpPr>
          <a:xfrm>
            <a:off x="411611" y="4280178"/>
            <a:ext cx="3998439" cy="4625730"/>
            <a:chOff x="0" y="0"/>
            <a:chExt cx="5331252" cy="6167640"/>
          </a:xfrm>
        </p:grpSpPr>
        <p:sp>
          <p:nvSpPr>
            <p:cNvPr id="33" name="AutoShape 33"/>
            <p:cNvSpPr/>
            <p:nvPr/>
          </p:nvSpPr>
          <p:spPr>
            <a:xfrm>
              <a:off x="2782753" y="0"/>
              <a:ext cx="0" cy="861463"/>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34" name="Group 34"/>
            <p:cNvGrpSpPr/>
            <p:nvPr/>
          </p:nvGrpSpPr>
          <p:grpSpPr>
            <a:xfrm rot="-5400000">
              <a:off x="2624950" y="-1314609"/>
              <a:ext cx="98947" cy="5147800"/>
              <a:chOff x="0" y="0"/>
              <a:chExt cx="25517" cy="1327545"/>
            </a:xfrm>
          </p:grpSpPr>
          <p:sp>
            <p:nvSpPr>
              <p:cNvPr id="35" name="Freeform 35"/>
              <p:cNvSpPr/>
              <p:nvPr/>
            </p:nvSpPr>
            <p:spPr>
              <a:xfrm>
                <a:off x="0" y="0"/>
                <a:ext cx="25517" cy="1327545"/>
              </a:xfrm>
              <a:custGeom>
                <a:avLst/>
                <a:gdLst/>
                <a:ahLst/>
                <a:cxnLst/>
                <a:rect l="l" t="t" r="r" b="b"/>
                <a:pathLst>
                  <a:path w="25517" h="1327545">
                    <a:moveTo>
                      <a:pt x="0" y="0"/>
                    </a:moveTo>
                    <a:lnTo>
                      <a:pt x="25517" y="0"/>
                    </a:lnTo>
                    <a:lnTo>
                      <a:pt x="25517" y="1327545"/>
                    </a:lnTo>
                    <a:lnTo>
                      <a:pt x="0" y="1327545"/>
                    </a:lnTo>
                    <a:close/>
                  </a:path>
                </a:pathLst>
              </a:custGeom>
              <a:solidFill>
                <a:srgbClr val="415E74"/>
              </a:solidFill>
            </p:spPr>
            <p:txBody>
              <a:bodyPr/>
              <a:lstStyle/>
              <a:p>
                <a:endParaRPr lang="en-US"/>
              </a:p>
            </p:txBody>
          </p:sp>
          <p:sp>
            <p:nvSpPr>
              <p:cNvPr id="36" name="TextBox 36"/>
              <p:cNvSpPr txBox="1"/>
              <p:nvPr/>
            </p:nvSpPr>
            <p:spPr>
              <a:xfrm>
                <a:off x="0" y="-19050"/>
                <a:ext cx="25517" cy="1346595"/>
              </a:xfrm>
              <a:prstGeom prst="rect">
                <a:avLst/>
              </a:prstGeom>
            </p:spPr>
            <p:txBody>
              <a:bodyPr lIns="51500" tIns="51500" rIns="51500" bIns="51500" rtlCol="0" anchor="ctr"/>
              <a:lstStyle/>
              <a:p>
                <a:pPr algn="ctr">
                  <a:lnSpc>
                    <a:spcPts val="1540"/>
                  </a:lnSpc>
                </a:pPr>
                <a:endParaRPr/>
              </a:p>
            </p:txBody>
          </p:sp>
        </p:grpSp>
        <p:sp>
          <p:nvSpPr>
            <p:cNvPr id="37" name="TextBox 37"/>
            <p:cNvSpPr txBox="1"/>
            <p:nvPr/>
          </p:nvSpPr>
          <p:spPr>
            <a:xfrm>
              <a:off x="183453" y="3835675"/>
              <a:ext cx="5147800" cy="2331965"/>
            </a:xfrm>
            <a:prstGeom prst="rect">
              <a:avLst/>
            </a:prstGeom>
          </p:spPr>
          <p:txBody>
            <a:bodyPr lIns="0" tIns="0" rIns="0" bIns="0" rtlCol="0" anchor="t">
              <a:spAutoFit/>
            </a:bodyPr>
            <a:lstStyle/>
            <a:p>
              <a:pPr algn="l">
                <a:lnSpc>
                  <a:spcPts val="2781"/>
                </a:lnSpc>
              </a:pPr>
              <a:r>
                <a:rPr lang="en-US" sz="1716" spc="103">
                  <a:solidFill>
                    <a:srgbClr val="000000"/>
                  </a:solidFill>
                  <a:latin typeface="Times New Roman"/>
                  <a:ea typeface="Times New Roman"/>
                  <a:cs typeface="Times New Roman"/>
                  <a:sym typeface="Times New Roman"/>
                </a:rPr>
                <a:t>• The amendment has to be </a:t>
              </a:r>
            </a:p>
            <a:p>
              <a:pPr algn="l">
                <a:lnSpc>
                  <a:spcPts val="2781"/>
                </a:lnSpc>
              </a:pPr>
              <a:r>
                <a:rPr lang="en-US" sz="1716" spc="103">
                  <a:solidFill>
                    <a:srgbClr val="FFFFFF"/>
                  </a:solidFill>
                  <a:latin typeface="Times New Roman"/>
                  <a:ea typeface="Times New Roman"/>
                  <a:cs typeface="Times New Roman"/>
                  <a:sym typeface="Times New Roman"/>
                </a:rPr>
                <a:t>• </a:t>
              </a:r>
              <a:r>
                <a:rPr lang="en-US" sz="1716" spc="103">
                  <a:solidFill>
                    <a:srgbClr val="000000"/>
                  </a:solidFill>
                  <a:latin typeface="Times New Roman"/>
                  <a:ea typeface="Times New Roman"/>
                  <a:cs typeface="Times New Roman"/>
                  <a:sym typeface="Times New Roman"/>
                </a:rPr>
                <a:t>approved by both legislative </a:t>
              </a:r>
            </a:p>
            <a:p>
              <a:pPr algn="l">
                <a:lnSpc>
                  <a:spcPts val="2781"/>
                </a:lnSpc>
              </a:pPr>
              <a:r>
                <a:rPr lang="en-US" sz="1716" spc="103">
                  <a:solidFill>
                    <a:srgbClr val="FFFFFF"/>
                  </a:solidFill>
                  <a:latin typeface="Times New Roman"/>
                  <a:ea typeface="Times New Roman"/>
                  <a:cs typeface="Times New Roman"/>
                  <a:sym typeface="Times New Roman"/>
                </a:rPr>
                <a:t>• </a:t>
              </a:r>
              <a:r>
                <a:rPr lang="en-US" sz="1716" spc="103">
                  <a:solidFill>
                    <a:srgbClr val="000000"/>
                  </a:solidFill>
                  <a:latin typeface="Times New Roman"/>
                  <a:ea typeface="Times New Roman"/>
                  <a:cs typeface="Times New Roman"/>
                  <a:sym typeface="Times New Roman"/>
                </a:rPr>
                <a:t>chambers.</a:t>
              </a:r>
            </a:p>
            <a:p>
              <a:pPr algn="l">
                <a:lnSpc>
                  <a:spcPts val="2781"/>
                </a:lnSpc>
              </a:pPr>
              <a:r>
                <a:rPr lang="en-US" sz="1716" spc="103">
                  <a:solidFill>
                    <a:srgbClr val="000000"/>
                  </a:solidFill>
                  <a:latin typeface="Times New Roman"/>
                  <a:ea typeface="Times New Roman"/>
                  <a:cs typeface="Times New Roman"/>
                  <a:sym typeface="Times New Roman"/>
                </a:rPr>
                <a:t>• Amendments cannot be vetoed by </a:t>
              </a:r>
            </a:p>
            <a:p>
              <a:pPr algn="l">
                <a:lnSpc>
                  <a:spcPts val="2781"/>
                </a:lnSpc>
              </a:pPr>
              <a:r>
                <a:rPr lang="en-US" sz="1716" spc="103">
                  <a:solidFill>
                    <a:srgbClr val="FFFFFF"/>
                  </a:solidFill>
                  <a:latin typeface="Times New Roman"/>
                  <a:ea typeface="Times New Roman"/>
                  <a:cs typeface="Times New Roman"/>
                  <a:sym typeface="Times New Roman"/>
                </a:rPr>
                <a:t>• </a:t>
              </a:r>
              <a:r>
                <a:rPr lang="en-US" sz="1716" spc="103">
                  <a:solidFill>
                    <a:srgbClr val="000000"/>
                  </a:solidFill>
                  <a:latin typeface="Times New Roman"/>
                  <a:ea typeface="Times New Roman"/>
                  <a:cs typeface="Times New Roman"/>
                  <a:sym typeface="Times New Roman"/>
                </a:rPr>
                <a:t>the governor.</a:t>
              </a:r>
            </a:p>
          </p:txBody>
        </p:sp>
        <p:sp>
          <p:nvSpPr>
            <p:cNvPr id="38" name="TextBox 38"/>
            <p:cNvSpPr txBox="1"/>
            <p:nvPr/>
          </p:nvSpPr>
          <p:spPr>
            <a:xfrm>
              <a:off x="183453" y="2219644"/>
              <a:ext cx="5147800" cy="1377906"/>
            </a:xfrm>
            <a:prstGeom prst="rect">
              <a:avLst/>
            </a:prstGeom>
          </p:spPr>
          <p:txBody>
            <a:bodyPr lIns="0" tIns="0" rIns="0" bIns="0" rtlCol="0" anchor="t">
              <a:spAutoFit/>
            </a:bodyPr>
            <a:lstStyle/>
            <a:p>
              <a:pPr algn="ctr">
                <a:lnSpc>
                  <a:spcPts val="4200"/>
                </a:lnSpc>
              </a:pPr>
              <a:r>
                <a:rPr lang="en-US" sz="3000" b="1" spc="450">
                  <a:solidFill>
                    <a:srgbClr val="A9403B"/>
                  </a:solidFill>
                  <a:latin typeface="Brandon Grotesque Bold"/>
                  <a:ea typeface="Brandon Grotesque Bold"/>
                  <a:cs typeface="Brandon Grotesque Bold"/>
                  <a:sym typeface="Brandon Grotesque Bold"/>
                </a:rPr>
                <a:t>FIRST</a:t>
              </a:r>
            </a:p>
            <a:p>
              <a:pPr algn="ctr">
                <a:lnSpc>
                  <a:spcPts val="4200"/>
                </a:lnSpc>
                <a:spcBef>
                  <a:spcPct val="0"/>
                </a:spcBef>
              </a:pPr>
              <a:r>
                <a:rPr lang="en-US" sz="3000" b="1" spc="450">
                  <a:solidFill>
                    <a:srgbClr val="A9403B"/>
                  </a:solidFill>
                  <a:latin typeface="Brandon Grotesque Bold"/>
                  <a:ea typeface="Brandon Grotesque Bold"/>
                  <a:cs typeface="Brandon Grotesque Bold"/>
                  <a:sym typeface="Brandon Grotesque Bold"/>
                </a:rPr>
                <a:t>SESSION: </a:t>
              </a:r>
              <a:r>
                <a:rPr lang="en-US" sz="3000" spc="450">
                  <a:solidFill>
                    <a:srgbClr val="A9403B"/>
                  </a:solidFill>
                  <a:latin typeface="Brandon Grotesque Regular"/>
                  <a:ea typeface="Brandon Grotesque Regular"/>
                  <a:cs typeface="Brandon Grotesque Regular"/>
                  <a:sym typeface="Brandon Grotesque"/>
                </a:rPr>
                <a:t>2025</a:t>
              </a:r>
            </a:p>
          </p:txBody>
        </p:sp>
        <p:sp>
          <p:nvSpPr>
            <p:cNvPr id="39" name="AutoShape 39"/>
            <p:cNvSpPr/>
            <p:nvPr/>
          </p:nvSpPr>
          <p:spPr>
            <a:xfrm>
              <a:off x="31053" y="5500978"/>
              <a:ext cx="5300200" cy="0"/>
            </a:xfrm>
            <a:prstGeom prst="line">
              <a:avLst/>
            </a:prstGeom>
            <a:ln w="12700" cap="flat">
              <a:solidFill>
                <a:srgbClr val="000000"/>
              </a:solidFill>
              <a:prstDash val="solid"/>
              <a:headEnd type="none" w="sm" len="sm"/>
              <a:tailEnd type="none" w="sm" len="sm"/>
            </a:ln>
          </p:spPr>
          <p:txBody>
            <a:bodyPr/>
            <a:lstStyle/>
            <a:p>
              <a:endParaRPr lang="en-US"/>
            </a:p>
          </p:txBody>
        </p:sp>
        <p:sp>
          <p:nvSpPr>
            <p:cNvPr id="40" name="AutoShape 40"/>
            <p:cNvSpPr/>
            <p:nvPr/>
          </p:nvSpPr>
          <p:spPr>
            <a:xfrm>
              <a:off x="31053" y="5975111"/>
              <a:ext cx="2519038" cy="0"/>
            </a:xfrm>
            <a:prstGeom prst="line">
              <a:avLst/>
            </a:prstGeom>
            <a:ln w="12700" cap="flat">
              <a:solidFill>
                <a:srgbClr val="000000"/>
              </a:solidFill>
              <a:prstDash val="solid"/>
              <a:headEnd type="none" w="sm" len="sm"/>
              <a:tailEnd type="none" w="sm" len="sm"/>
            </a:ln>
          </p:spPr>
          <p:txBody>
            <a:bodyPr/>
            <a:lstStyle/>
            <a:p>
              <a:endParaRPr lang="en-US"/>
            </a:p>
          </p:txBody>
        </p:sp>
        <p:sp>
          <p:nvSpPr>
            <p:cNvPr id="41" name="AutoShape 41"/>
            <p:cNvSpPr/>
            <p:nvPr/>
          </p:nvSpPr>
          <p:spPr>
            <a:xfrm>
              <a:off x="0" y="5031078"/>
              <a:ext cx="2130177" cy="0"/>
            </a:xfrm>
            <a:prstGeom prst="line">
              <a:avLst/>
            </a:prstGeom>
            <a:ln w="12700" cap="flat">
              <a:solidFill>
                <a:srgbClr val="000000"/>
              </a:solidFill>
              <a:prstDash val="solid"/>
              <a:headEnd type="none" w="sm" len="sm"/>
              <a:tailEnd type="none" w="sm" len="sm"/>
            </a:ln>
          </p:spPr>
          <p:txBody>
            <a:bodyPr/>
            <a:lstStyle/>
            <a:p>
              <a:endParaRPr lang="en-US"/>
            </a:p>
          </p:txBody>
        </p:sp>
        <p:sp>
          <p:nvSpPr>
            <p:cNvPr id="42" name="AutoShape 42"/>
            <p:cNvSpPr/>
            <p:nvPr/>
          </p:nvSpPr>
          <p:spPr>
            <a:xfrm>
              <a:off x="0" y="4590539"/>
              <a:ext cx="4552030" cy="0"/>
            </a:xfrm>
            <a:prstGeom prst="line">
              <a:avLst/>
            </a:prstGeom>
            <a:ln w="12700" cap="flat">
              <a:solidFill>
                <a:srgbClr val="000000"/>
              </a:solidFill>
              <a:prstDash val="solid"/>
              <a:headEnd type="none" w="sm" len="sm"/>
              <a:tailEnd type="none" w="sm" len="sm"/>
            </a:ln>
          </p:spPr>
          <p:txBody>
            <a:bodyPr/>
            <a:lstStyle/>
            <a:p>
              <a:endParaRPr lang="en-US"/>
            </a:p>
          </p:txBody>
        </p:sp>
        <p:sp>
          <p:nvSpPr>
            <p:cNvPr id="43" name="AutoShape 43"/>
            <p:cNvSpPr/>
            <p:nvPr/>
          </p:nvSpPr>
          <p:spPr>
            <a:xfrm>
              <a:off x="0" y="4090870"/>
              <a:ext cx="4340363" cy="0"/>
            </a:xfrm>
            <a:prstGeom prst="line">
              <a:avLst/>
            </a:prstGeom>
            <a:ln w="12700" cap="flat">
              <a:solidFill>
                <a:srgbClr val="000000"/>
              </a:solidFill>
              <a:prstDash val="solid"/>
              <a:headEnd type="none" w="sm" len="sm"/>
              <a:tailEnd type="none" w="sm" len="sm"/>
            </a:ln>
          </p:spPr>
          <p:txBody>
            <a:bodyPr/>
            <a:lstStyle/>
            <a:p>
              <a:endParaRPr lang="en-US"/>
            </a:p>
          </p:txBody>
        </p:sp>
        <p:sp>
          <p:nvSpPr>
            <p:cNvPr id="44" name="AutoShape 44"/>
            <p:cNvSpPr/>
            <p:nvPr/>
          </p:nvSpPr>
          <p:spPr>
            <a:xfrm>
              <a:off x="379727" y="3296736"/>
              <a:ext cx="4755252" cy="0"/>
            </a:xfrm>
            <a:prstGeom prst="line">
              <a:avLst/>
            </a:prstGeom>
            <a:ln w="12700" cap="flat">
              <a:solidFill>
                <a:srgbClr val="000000"/>
              </a:solidFill>
              <a:prstDash val="solid"/>
              <a:headEnd type="none" w="sm" len="sm"/>
              <a:tailEnd type="none" w="sm" len="sm"/>
            </a:ln>
          </p:spPr>
          <p:txBody>
            <a:bodyPr/>
            <a:lstStyle/>
            <a:p>
              <a:endParaRPr lang="en-US"/>
            </a:p>
          </p:txBody>
        </p:sp>
        <p:sp>
          <p:nvSpPr>
            <p:cNvPr id="45" name="AutoShape 45"/>
            <p:cNvSpPr/>
            <p:nvPr/>
          </p:nvSpPr>
          <p:spPr>
            <a:xfrm>
              <a:off x="1496816" y="2587933"/>
              <a:ext cx="2521073" cy="0"/>
            </a:xfrm>
            <a:prstGeom prst="line">
              <a:avLst/>
            </a:prstGeom>
            <a:ln w="12700" cap="flat">
              <a:solidFill>
                <a:srgbClr val="000000"/>
              </a:solidFill>
              <a:prstDash val="solid"/>
              <a:headEnd type="none" w="sm" len="sm"/>
              <a:tailEnd type="none" w="sm" len="sm"/>
            </a:ln>
          </p:spPr>
          <p:txBody>
            <a:bodyPr/>
            <a:lstStyle/>
            <a:p>
              <a:endParaRPr lang="en-US"/>
            </a:p>
          </p:txBody>
        </p:sp>
        <p:sp>
          <p:nvSpPr>
            <p:cNvPr id="46" name="TextBox 46"/>
            <p:cNvSpPr txBox="1"/>
            <p:nvPr/>
          </p:nvSpPr>
          <p:spPr>
            <a:xfrm>
              <a:off x="623753" y="1613564"/>
              <a:ext cx="4267200" cy="395719"/>
            </a:xfrm>
            <a:prstGeom prst="rect">
              <a:avLst/>
            </a:prstGeom>
          </p:spPr>
          <p:txBody>
            <a:bodyPr lIns="0" tIns="0" rIns="0" bIns="0" rtlCol="0" anchor="t">
              <a:spAutoFit/>
            </a:bodyPr>
            <a:lstStyle/>
            <a:p>
              <a:pPr algn="ctr">
                <a:lnSpc>
                  <a:spcPts val="2543"/>
                </a:lnSpc>
                <a:spcBef>
                  <a:spcPct val="0"/>
                </a:spcBef>
              </a:pPr>
              <a:r>
                <a:rPr lang="en-US" sz="1816" spc="272">
                  <a:solidFill>
                    <a:srgbClr val="A9403B"/>
                  </a:solidFill>
                  <a:latin typeface="Brandon Grotesque Regular"/>
                  <a:ea typeface="Brandon Grotesque Regular"/>
                  <a:cs typeface="Brandon Grotesque Regular"/>
                  <a:sym typeface="Brandon Grotesque"/>
                </a:rPr>
                <a:t>STEP 01</a:t>
              </a:r>
            </a:p>
          </p:txBody>
        </p:sp>
      </p:grpSp>
      <p:sp>
        <p:nvSpPr>
          <p:cNvPr id="48" name="Freeform 48"/>
          <p:cNvSpPr>
            <a:spLocks noGrp="1" noRot="1" noMove="1" noResize="1" noEditPoints="1" noAdjustHandles="1" noChangeArrowheads="1" noChangeShapeType="1"/>
          </p:cNvSpPr>
          <p:nvPr/>
        </p:nvSpPr>
        <p:spPr>
          <a:xfrm>
            <a:off x="-184" y="0"/>
            <a:ext cx="18288185" cy="2745596"/>
          </a:xfrm>
          <a:custGeom>
            <a:avLst/>
            <a:gdLst/>
            <a:ahLst/>
            <a:cxnLst/>
            <a:rect l="l" t="t" r="r" b="b"/>
            <a:pathLst>
              <a:path w="24384246" h="3660794">
                <a:moveTo>
                  <a:pt x="0" y="0"/>
                </a:moveTo>
                <a:lnTo>
                  <a:pt x="24384246" y="0"/>
                </a:lnTo>
                <a:lnTo>
                  <a:pt x="24384246" y="3660794"/>
                </a:lnTo>
                <a:lnTo>
                  <a:pt x="0" y="3660794"/>
                </a:lnTo>
                <a:lnTo>
                  <a:pt x="0" y="0"/>
                </a:lnTo>
                <a:close/>
              </a:path>
            </a:pathLst>
          </a:custGeom>
          <a:blipFill>
            <a:blip r:embed="rId2"/>
            <a:stretch>
              <a:fillRect t="-78996" b="-265064"/>
            </a:stretch>
          </a:blipFill>
        </p:spPr>
        <p:txBody>
          <a:bodyPr/>
          <a:lstStyle/>
          <a:p>
            <a:endParaRPr lang="en-US" dirty="0"/>
          </a:p>
        </p:txBody>
      </p:sp>
      <p:sp>
        <p:nvSpPr>
          <p:cNvPr id="50" name="Freeform 50"/>
          <p:cNvSpPr>
            <a:spLocks noGrp="1" noRot="1" noMove="1" noResize="1" noEditPoints="1" noAdjustHandles="1" noChangeArrowheads="1" noChangeShapeType="1"/>
          </p:cNvSpPr>
          <p:nvPr/>
        </p:nvSpPr>
        <p:spPr>
          <a:xfrm>
            <a:off x="-266236" y="-37766"/>
            <a:ext cx="18815335" cy="2783362"/>
          </a:xfrm>
          <a:custGeom>
            <a:avLst/>
            <a:gdLst/>
            <a:ahLst/>
            <a:cxnLst/>
            <a:rect l="l" t="t" r="r" b="b"/>
            <a:pathLst>
              <a:path w="4856629" h="805513">
                <a:moveTo>
                  <a:pt x="0" y="0"/>
                </a:moveTo>
                <a:lnTo>
                  <a:pt x="4856629" y="0"/>
                </a:lnTo>
                <a:lnTo>
                  <a:pt x="4856629" y="805513"/>
                </a:lnTo>
                <a:lnTo>
                  <a:pt x="0" y="805513"/>
                </a:lnTo>
                <a:close/>
              </a:path>
            </a:pathLst>
          </a:custGeom>
          <a:solidFill>
            <a:srgbClr val="E4E4E4">
              <a:alpha val="89804"/>
            </a:srgbClr>
          </a:solidFill>
        </p:spPr>
        <p:txBody>
          <a:bodyPr/>
          <a:lstStyle/>
          <a:p>
            <a:endParaRPr lang="en-US"/>
          </a:p>
        </p:txBody>
      </p:sp>
      <p:sp>
        <p:nvSpPr>
          <p:cNvPr id="51" name="TextBox 51"/>
          <p:cNvSpPr txBox="1"/>
          <p:nvPr/>
        </p:nvSpPr>
        <p:spPr>
          <a:xfrm>
            <a:off x="-266236" y="-37766"/>
            <a:ext cx="18815335" cy="1264766"/>
          </a:xfrm>
          <a:prstGeom prst="rect">
            <a:avLst/>
          </a:prstGeom>
        </p:spPr>
        <p:txBody>
          <a:bodyPr lIns="75196" tIns="75196" rIns="75196" bIns="75196" rtlCol="0" anchor="ctr"/>
          <a:lstStyle/>
          <a:p>
            <a:pPr algn="ctr">
              <a:lnSpc>
                <a:spcPts val="2099"/>
              </a:lnSpc>
              <a:spcBef>
                <a:spcPct val="0"/>
              </a:spcBef>
            </a:pPr>
            <a:endParaRPr/>
          </a:p>
        </p:txBody>
      </p:sp>
      <p:grpSp>
        <p:nvGrpSpPr>
          <p:cNvPr id="56" name="Group 56"/>
          <p:cNvGrpSpPr/>
          <p:nvPr/>
        </p:nvGrpSpPr>
        <p:grpSpPr>
          <a:xfrm>
            <a:off x="4804659" y="8412837"/>
            <a:ext cx="3128179" cy="1450284"/>
            <a:chOff x="0" y="0"/>
            <a:chExt cx="4170906" cy="1933712"/>
          </a:xfrm>
        </p:grpSpPr>
        <p:sp>
          <p:nvSpPr>
            <p:cNvPr id="57" name="Freeform 57"/>
            <p:cNvSpPr/>
            <p:nvPr/>
          </p:nvSpPr>
          <p:spPr>
            <a:xfrm rot="-1072313">
              <a:off x="2814268" y="167708"/>
              <a:ext cx="1241566" cy="945142"/>
            </a:xfrm>
            <a:custGeom>
              <a:avLst/>
              <a:gdLst/>
              <a:ahLst/>
              <a:cxnLst/>
              <a:rect l="l" t="t" r="r" b="b"/>
              <a:pathLst>
                <a:path w="1241566" h="945142">
                  <a:moveTo>
                    <a:pt x="0" y="0"/>
                  </a:moveTo>
                  <a:lnTo>
                    <a:pt x="1241566" y="0"/>
                  </a:lnTo>
                  <a:lnTo>
                    <a:pt x="1241566" y="945143"/>
                  </a:lnTo>
                  <a:lnTo>
                    <a:pt x="0" y="9451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8" name="TextBox 58"/>
            <p:cNvSpPr txBox="1"/>
            <p:nvPr/>
          </p:nvSpPr>
          <p:spPr>
            <a:xfrm rot="-307912">
              <a:off x="37939" y="715888"/>
              <a:ext cx="3087495" cy="1081906"/>
            </a:xfrm>
            <a:prstGeom prst="rect">
              <a:avLst/>
            </a:prstGeom>
          </p:spPr>
          <p:txBody>
            <a:bodyPr lIns="0" tIns="0" rIns="0" bIns="0" rtlCol="0" anchor="t">
              <a:spAutoFit/>
            </a:bodyPr>
            <a:lstStyle/>
            <a:p>
              <a:pPr algn="ctr">
                <a:lnSpc>
                  <a:spcPts val="3353"/>
                </a:lnSpc>
              </a:pPr>
              <a:r>
                <a:rPr lang="en-US" sz="2395" b="1" spc="239">
                  <a:solidFill>
                    <a:srgbClr val="BFA461"/>
                  </a:solidFill>
                  <a:latin typeface="Linotype Feltpen Medium"/>
                  <a:ea typeface="Linotype Feltpen Medium"/>
                  <a:cs typeface="Linotype Feltpen Medium"/>
                  <a:sym typeface="Linotype Feltpen Medium"/>
                </a:rPr>
                <a:t>VOTE PRO-LIFE</a:t>
              </a:r>
            </a:p>
            <a:p>
              <a:pPr algn="ctr">
                <a:lnSpc>
                  <a:spcPts val="3353"/>
                </a:lnSpc>
                <a:spcBef>
                  <a:spcPct val="0"/>
                </a:spcBef>
              </a:pPr>
              <a:r>
                <a:rPr lang="en-US" sz="2395" b="1" spc="239">
                  <a:solidFill>
                    <a:srgbClr val="BFA461"/>
                  </a:solidFill>
                  <a:latin typeface="Linotype Feltpen Medium"/>
                  <a:ea typeface="Linotype Feltpen Medium"/>
                  <a:cs typeface="Linotype Feltpen Medium"/>
                  <a:sym typeface="Linotype Feltpen Medium"/>
                </a:rPr>
                <a:t>ON 11.4.25</a:t>
              </a:r>
            </a:p>
          </p:txBody>
        </p:sp>
      </p:grpSp>
      <p:sp>
        <p:nvSpPr>
          <p:cNvPr id="52" name="TextBox 52"/>
          <p:cNvSpPr txBox="1"/>
          <p:nvPr/>
        </p:nvSpPr>
        <p:spPr>
          <a:xfrm>
            <a:off x="7321895" y="523255"/>
            <a:ext cx="4458079" cy="907425"/>
          </a:xfrm>
          <a:prstGeom prst="rect">
            <a:avLst/>
          </a:prstGeom>
        </p:spPr>
        <p:txBody>
          <a:bodyPr lIns="0" tIns="0" rIns="0" bIns="0" rtlCol="0" anchor="t">
            <a:spAutoFit/>
          </a:bodyPr>
          <a:lstStyle/>
          <a:p>
            <a:pPr algn="r">
              <a:lnSpc>
                <a:spcPts val="7641"/>
              </a:lnSpc>
              <a:spcBef>
                <a:spcPct val="0"/>
              </a:spcBef>
            </a:pPr>
            <a:r>
              <a:rPr lang="en-US" sz="5457" b="1" spc="545" dirty="0">
                <a:solidFill>
                  <a:srgbClr val="000000"/>
                </a:solidFill>
                <a:latin typeface="Brandon Grotesque Heavy"/>
                <a:ea typeface="Brandon Grotesque Heavy"/>
                <a:cs typeface="Brandon Grotesque Heavy"/>
                <a:sym typeface="Brandon Grotesque Heavy"/>
              </a:rPr>
              <a:t>ABORTION</a:t>
            </a:r>
          </a:p>
        </p:txBody>
      </p:sp>
      <p:sp>
        <p:nvSpPr>
          <p:cNvPr id="53" name="TextBox 53"/>
          <p:cNvSpPr txBox="1"/>
          <p:nvPr/>
        </p:nvSpPr>
        <p:spPr>
          <a:xfrm>
            <a:off x="6414949" y="713406"/>
            <a:ext cx="1054655" cy="582375"/>
          </a:xfrm>
          <a:prstGeom prst="rect">
            <a:avLst/>
          </a:prstGeom>
        </p:spPr>
        <p:txBody>
          <a:bodyPr lIns="0" tIns="0" rIns="0" bIns="0" rtlCol="0" anchor="t">
            <a:spAutoFit/>
          </a:bodyPr>
          <a:lstStyle/>
          <a:p>
            <a:pPr algn="l">
              <a:lnSpc>
                <a:spcPts val="4911"/>
              </a:lnSpc>
              <a:spcBef>
                <a:spcPct val="0"/>
              </a:spcBef>
            </a:pPr>
            <a:r>
              <a:rPr lang="en-US" sz="3508" b="1" spc="350">
                <a:solidFill>
                  <a:srgbClr val="000000"/>
                </a:solidFill>
                <a:latin typeface="Brandon Grotesque Medium"/>
                <a:ea typeface="Brandon Grotesque Medium"/>
                <a:cs typeface="Brandon Grotesque Medium"/>
                <a:sym typeface="Brandon Grotesque Medium"/>
              </a:rPr>
              <a:t>THE</a:t>
            </a:r>
          </a:p>
        </p:txBody>
      </p:sp>
      <p:sp>
        <p:nvSpPr>
          <p:cNvPr id="54" name="TextBox 54"/>
          <p:cNvSpPr txBox="1"/>
          <p:nvPr/>
        </p:nvSpPr>
        <p:spPr>
          <a:xfrm>
            <a:off x="4893335" y="1405593"/>
            <a:ext cx="5457466" cy="907425"/>
          </a:xfrm>
          <a:prstGeom prst="rect">
            <a:avLst/>
          </a:prstGeom>
        </p:spPr>
        <p:txBody>
          <a:bodyPr lIns="0" tIns="0" rIns="0" bIns="0" rtlCol="0" anchor="t">
            <a:spAutoFit/>
          </a:bodyPr>
          <a:lstStyle/>
          <a:p>
            <a:pPr algn="just">
              <a:lnSpc>
                <a:spcPts val="7641"/>
              </a:lnSpc>
              <a:spcBef>
                <a:spcPct val="0"/>
              </a:spcBef>
            </a:pPr>
            <a:r>
              <a:rPr lang="en-US" sz="5457" b="1" spc="545" dirty="0">
                <a:solidFill>
                  <a:srgbClr val="000000"/>
                </a:solidFill>
                <a:latin typeface="Brandon Grotesque Heavy"/>
                <a:ea typeface="Brandon Grotesque Heavy"/>
                <a:cs typeface="Brandon Grotesque Heavy"/>
                <a:sym typeface="Brandon Grotesque Heavy"/>
              </a:rPr>
              <a:t>AMENDMENT</a:t>
            </a:r>
          </a:p>
        </p:txBody>
      </p:sp>
      <p:sp>
        <p:nvSpPr>
          <p:cNvPr id="55" name="TextBox 55"/>
          <p:cNvSpPr txBox="1"/>
          <p:nvPr/>
        </p:nvSpPr>
        <p:spPr>
          <a:xfrm>
            <a:off x="10072549" y="1576117"/>
            <a:ext cx="3262451" cy="589040"/>
          </a:xfrm>
          <a:prstGeom prst="rect">
            <a:avLst/>
          </a:prstGeom>
        </p:spPr>
        <p:txBody>
          <a:bodyPr lIns="0" tIns="0" rIns="0" bIns="0" rtlCol="0" anchor="t">
            <a:spAutoFit/>
          </a:bodyPr>
          <a:lstStyle/>
          <a:p>
            <a:pPr algn="r">
              <a:lnSpc>
                <a:spcPts val="4911"/>
              </a:lnSpc>
              <a:spcBef>
                <a:spcPct val="0"/>
              </a:spcBef>
            </a:pPr>
            <a:r>
              <a:rPr lang="en-US" sz="3508" b="1" spc="350" dirty="0">
                <a:solidFill>
                  <a:srgbClr val="000000"/>
                </a:solidFill>
                <a:latin typeface="Brandon Grotesque Medium"/>
                <a:ea typeface="Brandon Grotesque Medium"/>
                <a:cs typeface="Brandon Grotesque Medium"/>
                <a:sym typeface="Brandon Grotesque Medium"/>
              </a:rPr>
              <a:t>IN VIRGINIA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071863" y="1784800"/>
            <a:ext cx="1680901" cy="0"/>
          </a:xfrm>
          <a:prstGeom prst="line">
            <a:avLst/>
          </a:prstGeom>
          <a:ln w="9525" cap="flat">
            <a:solidFill>
              <a:srgbClr val="415E74"/>
            </a:solidFill>
            <a:prstDash val="solid"/>
            <a:headEnd type="none" w="sm" len="sm"/>
            <a:tailEnd type="none" w="sm" len="sm"/>
          </a:ln>
        </p:spPr>
        <p:txBody>
          <a:bodyPr/>
          <a:lstStyle/>
          <a:p>
            <a:endParaRPr lang="en-US"/>
          </a:p>
        </p:txBody>
      </p:sp>
      <p:sp>
        <p:nvSpPr>
          <p:cNvPr id="3" name="Freeform 3"/>
          <p:cNvSpPr/>
          <p:nvPr/>
        </p:nvSpPr>
        <p:spPr>
          <a:xfrm>
            <a:off x="2841640" y="622291"/>
            <a:ext cx="2873710" cy="2887139"/>
          </a:xfrm>
          <a:custGeom>
            <a:avLst/>
            <a:gdLst/>
            <a:ahLst/>
            <a:cxnLst/>
            <a:rect l="l" t="t" r="r" b="b"/>
            <a:pathLst>
              <a:path w="2873710" h="2887139">
                <a:moveTo>
                  <a:pt x="0" y="0"/>
                </a:moveTo>
                <a:lnTo>
                  <a:pt x="2873710" y="0"/>
                </a:lnTo>
                <a:lnTo>
                  <a:pt x="2873710" y="2887139"/>
                </a:lnTo>
                <a:lnTo>
                  <a:pt x="0" y="2887139"/>
                </a:lnTo>
                <a:lnTo>
                  <a:pt x="0" y="0"/>
                </a:lnTo>
                <a:close/>
              </a:path>
            </a:pathLst>
          </a:custGeom>
          <a:blipFill>
            <a:blip r:embed="rId2"/>
            <a:stretch>
              <a:fillRect l="-233" r="-233"/>
            </a:stretch>
          </a:blipFill>
        </p:spPr>
        <p:txBody>
          <a:bodyPr/>
          <a:lstStyle/>
          <a:p>
            <a:endParaRPr lang="en-US"/>
          </a:p>
        </p:txBody>
      </p:sp>
      <p:sp>
        <p:nvSpPr>
          <p:cNvPr id="4" name="Freeform 4"/>
          <p:cNvSpPr/>
          <p:nvPr/>
        </p:nvSpPr>
        <p:spPr>
          <a:xfrm>
            <a:off x="5421435" y="3699930"/>
            <a:ext cx="2887139" cy="2887139"/>
          </a:xfrm>
          <a:custGeom>
            <a:avLst/>
            <a:gdLst/>
            <a:ahLst/>
            <a:cxnLst/>
            <a:rect l="l" t="t" r="r" b="b"/>
            <a:pathLst>
              <a:path w="2887139" h="2887139">
                <a:moveTo>
                  <a:pt x="0" y="0"/>
                </a:moveTo>
                <a:lnTo>
                  <a:pt x="2887139" y="0"/>
                </a:lnTo>
                <a:lnTo>
                  <a:pt x="2887139" y="2887140"/>
                </a:lnTo>
                <a:lnTo>
                  <a:pt x="0" y="2887140"/>
                </a:lnTo>
                <a:lnTo>
                  <a:pt x="0" y="0"/>
                </a:lnTo>
                <a:close/>
              </a:path>
            </a:pathLst>
          </a:custGeom>
          <a:blipFill>
            <a:blip r:embed="rId3"/>
            <a:stretch>
              <a:fillRect/>
            </a:stretch>
          </a:blipFill>
        </p:spPr>
        <p:txBody>
          <a:bodyPr/>
          <a:lstStyle/>
          <a:p>
            <a:endParaRPr lang="en-US"/>
          </a:p>
        </p:txBody>
      </p:sp>
      <p:sp>
        <p:nvSpPr>
          <p:cNvPr id="5" name="AutoShape 5"/>
          <p:cNvSpPr/>
          <p:nvPr/>
        </p:nvSpPr>
        <p:spPr>
          <a:xfrm>
            <a:off x="8651658" y="4862439"/>
            <a:ext cx="1680901" cy="0"/>
          </a:xfrm>
          <a:prstGeom prst="line">
            <a:avLst/>
          </a:prstGeom>
          <a:ln w="9525" cap="flat">
            <a:solidFill>
              <a:srgbClr val="A9403B"/>
            </a:solidFill>
            <a:prstDash val="solid"/>
            <a:headEnd type="none" w="sm" len="sm"/>
            <a:tailEnd type="none" w="sm" len="sm"/>
          </a:ln>
        </p:spPr>
        <p:txBody>
          <a:bodyPr/>
          <a:lstStyle/>
          <a:p>
            <a:endParaRPr lang="en-US"/>
          </a:p>
        </p:txBody>
      </p:sp>
      <p:sp>
        <p:nvSpPr>
          <p:cNvPr id="6" name="Freeform 6"/>
          <p:cNvSpPr/>
          <p:nvPr/>
        </p:nvSpPr>
        <p:spPr>
          <a:xfrm>
            <a:off x="8001230" y="6777570"/>
            <a:ext cx="2887139" cy="2887139"/>
          </a:xfrm>
          <a:custGeom>
            <a:avLst/>
            <a:gdLst/>
            <a:ahLst/>
            <a:cxnLst/>
            <a:rect l="l" t="t" r="r" b="b"/>
            <a:pathLst>
              <a:path w="2887139" h="2887139">
                <a:moveTo>
                  <a:pt x="0" y="0"/>
                </a:moveTo>
                <a:lnTo>
                  <a:pt x="2887139" y="0"/>
                </a:lnTo>
                <a:lnTo>
                  <a:pt x="2887139" y="2887139"/>
                </a:lnTo>
                <a:lnTo>
                  <a:pt x="0" y="2887139"/>
                </a:lnTo>
                <a:lnTo>
                  <a:pt x="0" y="0"/>
                </a:lnTo>
                <a:close/>
              </a:path>
            </a:pathLst>
          </a:custGeom>
          <a:blipFill>
            <a:blip r:embed="rId4"/>
            <a:stretch>
              <a:fillRect/>
            </a:stretch>
          </a:blipFill>
        </p:spPr>
        <p:txBody>
          <a:bodyPr/>
          <a:lstStyle/>
          <a:p>
            <a:endParaRPr lang="en-US"/>
          </a:p>
        </p:txBody>
      </p:sp>
      <p:sp>
        <p:nvSpPr>
          <p:cNvPr id="7" name="AutoShape 7"/>
          <p:cNvSpPr/>
          <p:nvPr/>
        </p:nvSpPr>
        <p:spPr>
          <a:xfrm>
            <a:off x="11231453" y="7940079"/>
            <a:ext cx="1680901" cy="0"/>
          </a:xfrm>
          <a:prstGeom prst="line">
            <a:avLst/>
          </a:prstGeom>
          <a:ln w="9525" cap="flat">
            <a:solidFill>
              <a:srgbClr val="415E74"/>
            </a:solidFill>
            <a:prstDash val="solid"/>
            <a:headEnd type="none" w="sm" len="sm"/>
            <a:tailEnd type="none" w="sm" len="sm"/>
          </a:ln>
        </p:spPr>
        <p:txBody>
          <a:bodyPr/>
          <a:lstStyle/>
          <a:p>
            <a:endParaRPr lang="en-US"/>
          </a:p>
        </p:txBody>
      </p:sp>
      <p:sp>
        <p:nvSpPr>
          <p:cNvPr id="8" name="Freeform 8"/>
          <p:cNvSpPr/>
          <p:nvPr/>
        </p:nvSpPr>
        <p:spPr>
          <a:xfrm rot="476580">
            <a:off x="4697871" y="6219906"/>
            <a:ext cx="931175" cy="708857"/>
          </a:xfrm>
          <a:custGeom>
            <a:avLst/>
            <a:gdLst/>
            <a:ahLst/>
            <a:cxnLst/>
            <a:rect l="l" t="t" r="r" b="b"/>
            <a:pathLst>
              <a:path w="931175" h="708857">
                <a:moveTo>
                  <a:pt x="0" y="0"/>
                </a:moveTo>
                <a:lnTo>
                  <a:pt x="931175" y="0"/>
                </a:lnTo>
                <a:lnTo>
                  <a:pt x="931175" y="708856"/>
                </a:lnTo>
                <a:lnTo>
                  <a:pt x="0" y="7088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6045556" y="1132305"/>
            <a:ext cx="3986339" cy="456499"/>
          </a:xfrm>
          <a:prstGeom prst="rect">
            <a:avLst/>
          </a:prstGeom>
        </p:spPr>
        <p:txBody>
          <a:bodyPr lIns="0" tIns="0" rIns="0" bIns="0" rtlCol="0" anchor="t">
            <a:spAutoFit/>
          </a:bodyPr>
          <a:lstStyle/>
          <a:p>
            <a:pPr algn="l">
              <a:lnSpc>
                <a:spcPts val="3714"/>
              </a:lnSpc>
              <a:spcBef>
                <a:spcPct val="0"/>
              </a:spcBef>
            </a:pPr>
            <a:r>
              <a:rPr lang="en-US" sz="2653" b="1" spc="265">
                <a:solidFill>
                  <a:srgbClr val="415E74"/>
                </a:solidFill>
                <a:latin typeface="Brandon Grotesque Bold"/>
                <a:ea typeface="Brandon Grotesque Bold"/>
                <a:cs typeface="Brandon Grotesque Bold"/>
                <a:sym typeface="Brandon Grotesque Bold"/>
              </a:rPr>
              <a:t>GET INFORMED</a:t>
            </a:r>
          </a:p>
        </p:txBody>
      </p:sp>
      <p:sp>
        <p:nvSpPr>
          <p:cNvPr id="10" name="TextBox 10"/>
          <p:cNvSpPr txBox="1"/>
          <p:nvPr/>
        </p:nvSpPr>
        <p:spPr>
          <a:xfrm>
            <a:off x="6071863" y="1956402"/>
            <a:ext cx="10246430" cy="934607"/>
          </a:xfrm>
          <a:prstGeom prst="rect">
            <a:avLst/>
          </a:prstGeom>
        </p:spPr>
        <p:txBody>
          <a:bodyPr lIns="0" tIns="0" rIns="0" bIns="0" rtlCol="0" anchor="t">
            <a:spAutoFit/>
          </a:bodyPr>
          <a:lstStyle/>
          <a:p>
            <a:pPr algn="l">
              <a:lnSpc>
                <a:spcPts val="3331"/>
              </a:lnSpc>
            </a:pPr>
            <a:r>
              <a:rPr lang="en-US" sz="2031" i="1" spc="203">
                <a:solidFill>
                  <a:srgbClr val="415E74"/>
                </a:solidFill>
                <a:latin typeface="Brandon Grotesque Italics"/>
                <a:ea typeface="Brandon Grotesque Italics"/>
                <a:cs typeface="Brandon Grotesque Italics"/>
                <a:sym typeface="Brandon Grotesque Italics"/>
              </a:rPr>
              <a:t>To Learn More About The Amendment Visit:</a:t>
            </a:r>
          </a:p>
          <a:p>
            <a:pPr algn="l">
              <a:lnSpc>
                <a:spcPts val="4427"/>
              </a:lnSpc>
            </a:pPr>
            <a:r>
              <a:rPr lang="en-US" sz="2699" b="1" spc="269">
                <a:solidFill>
                  <a:srgbClr val="415E74"/>
                </a:solidFill>
                <a:latin typeface="Brandon Grotesque Bold"/>
                <a:ea typeface="Brandon Grotesque Bold"/>
                <a:cs typeface="Brandon Grotesque Bold"/>
                <a:sym typeface="Brandon Grotesque Bold"/>
              </a:rPr>
              <a:t>cnpeninsula.org/NOABORTIONAMENDMENT.COM</a:t>
            </a:r>
          </a:p>
        </p:txBody>
      </p:sp>
      <p:sp>
        <p:nvSpPr>
          <p:cNvPr id="11" name="TextBox 11"/>
          <p:cNvSpPr txBox="1"/>
          <p:nvPr/>
        </p:nvSpPr>
        <p:spPr>
          <a:xfrm>
            <a:off x="8625351" y="4209944"/>
            <a:ext cx="3986339" cy="456499"/>
          </a:xfrm>
          <a:prstGeom prst="rect">
            <a:avLst/>
          </a:prstGeom>
        </p:spPr>
        <p:txBody>
          <a:bodyPr lIns="0" tIns="0" rIns="0" bIns="0" rtlCol="0" anchor="t">
            <a:spAutoFit/>
          </a:bodyPr>
          <a:lstStyle/>
          <a:p>
            <a:pPr algn="l">
              <a:lnSpc>
                <a:spcPts val="3714"/>
              </a:lnSpc>
              <a:spcBef>
                <a:spcPct val="0"/>
              </a:spcBef>
            </a:pPr>
            <a:r>
              <a:rPr lang="en-US" sz="2653" b="1" spc="265">
                <a:solidFill>
                  <a:srgbClr val="A9403B"/>
                </a:solidFill>
                <a:latin typeface="Brandon Grotesque Bold"/>
                <a:ea typeface="Brandon Grotesque Bold"/>
                <a:cs typeface="Brandon Grotesque Bold"/>
                <a:sym typeface="Brandon Grotesque Bold"/>
              </a:rPr>
              <a:t>PROTECT LIFE</a:t>
            </a:r>
          </a:p>
        </p:txBody>
      </p:sp>
      <p:sp>
        <p:nvSpPr>
          <p:cNvPr id="12" name="TextBox 12"/>
          <p:cNvSpPr txBox="1"/>
          <p:nvPr/>
        </p:nvSpPr>
        <p:spPr>
          <a:xfrm>
            <a:off x="8651658" y="5034041"/>
            <a:ext cx="5826772" cy="934640"/>
          </a:xfrm>
          <a:prstGeom prst="rect">
            <a:avLst/>
          </a:prstGeom>
        </p:spPr>
        <p:txBody>
          <a:bodyPr lIns="0" tIns="0" rIns="0" bIns="0" rtlCol="0" anchor="t">
            <a:spAutoFit/>
          </a:bodyPr>
          <a:lstStyle/>
          <a:p>
            <a:pPr algn="l">
              <a:lnSpc>
                <a:spcPts val="3331"/>
              </a:lnSpc>
            </a:pPr>
            <a:r>
              <a:rPr lang="en-US" sz="2031" i="1" spc="203">
                <a:solidFill>
                  <a:srgbClr val="A9403B"/>
                </a:solidFill>
                <a:latin typeface="Brandon Grotesque Italics"/>
                <a:ea typeface="Brandon Grotesque Italics"/>
                <a:cs typeface="Brandon Grotesque Italics"/>
                <a:sym typeface="Brandon Grotesque Italics"/>
              </a:rPr>
              <a:t>Spread Awareness and Support Your Local PRC</a:t>
            </a:r>
          </a:p>
          <a:p>
            <a:pPr algn="l">
              <a:lnSpc>
                <a:spcPts val="4427"/>
              </a:lnSpc>
            </a:pPr>
            <a:r>
              <a:rPr lang="en-US" sz="2699" b="1" spc="269">
                <a:solidFill>
                  <a:srgbClr val="A9403B"/>
                </a:solidFill>
                <a:latin typeface="Brandon Grotesque Bold"/>
                <a:ea typeface="Brandon Grotesque Bold"/>
                <a:cs typeface="Brandon Grotesque Bold"/>
                <a:sym typeface="Brandon Grotesque Bold"/>
              </a:rPr>
              <a:t>care net peninsula</a:t>
            </a:r>
          </a:p>
        </p:txBody>
      </p:sp>
      <p:sp>
        <p:nvSpPr>
          <p:cNvPr id="13" name="TextBox 13"/>
          <p:cNvSpPr txBox="1"/>
          <p:nvPr/>
        </p:nvSpPr>
        <p:spPr>
          <a:xfrm>
            <a:off x="11205146" y="7287584"/>
            <a:ext cx="4241214" cy="456499"/>
          </a:xfrm>
          <a:prstGeom prst="rect">
            <a:avLst/>
          </a:prstGeom>
        </p:spPr>
        <p:txBody>
          <a:bodyPr lIns="0" tIns="0" rIns="0" bIns="0" rtlCol="0" anchor="t">
            <a:spAutoFit/>
          </a:bodyPr>
          <a:lstStyle/>
          <a:p>
            <a:pPr algn="l">
              <a:lnSpc>
                <a:spcPts val="3714"/>
              </a:lnSpc>
              <a:spcBef>
                <a:spcPct val="0"/>
              </a:spcBef>
            </a:pPr>
            <a:r>
              <a:rPr lang="en-US" sz="2653" b="1" spc="265">
                <a:solidFill>
                  <a:srgbClr val="415E74"/>
                </a:solidFill>
                <a:latin typeface="Brandon Grotesque Bold"/>
                <a:ea typeface="Brandon Grotesque Bold"/>
                <a:cs typeface="Brandon Grotesque Bold"/>
                <a:sym typeface="Brandon Grotesque Bold"/>
              </a:rPr>
              <a:t>VOTE</a:t>
            </a:r>
          </a:p>
        </p:txBody>
      </p:sp>
      <p:sp>
        <p:nvSpPr>
          <p:cNvPr id="14" name="TextBox 14"/>
          <p:cNvSpPr txBox="1"/>
          <p:nvPr/>
        </p:nvSpPr>
        <p:spPr>
          <a:xfrm>
            <a:off x="11231453" y="8111681"/>
            <a:ext cx="4214908" cy="934640"/>
          </a:xfrm>
          <a:prstGeom prst="rect">
            <a:avLst/>
          </a:prstGeom>
        </p:spPr>
        <p:txBody>
          <a:bodyPr lIns="0" tIns="0" rIns="0" bIns="0" rtlCol="0" anchor="t">
            <a:spAutoFit/>
          </a:bodyPr>
          <a:lstStyle/>
          <a:p>
            <a:pPr algn="l">
              <a:lnSpc>
                <a:spcPts val="3331"/>
              </a:lnSpc>
            </a:pPr>
            <a:r>
              <a:rPr lang="en-US" sz="2031" i="1" spc="203">
                <a:solidFill>
                  <a:srgbClr val="415E74"/>
                </a:solidFill>
                <a:latin typeface="Brandon Grotesque Italics"/>
                <a:ea typeface="Brandon Grotesque Italics"/>
                <a:cs typeface="Brandon Grotesque Italics"/>
                <a:sym typeface="Brandon Grotesque Italics"/>
              </a:rPr>
              <a:t>Get Out and Vote PRO-LIFE On</a:t>
            </a:r>
          </a:p>
          <a:p>
            <a:pPr algn="l">
              <a:lnSpc>
                <a:spcPts val="4427"/>
              </a:lnSpc>
            </a:pPr>
            <a:r>
              <a:rPr lang="en-US" sz="2699" b="1" spc="269">
                <a:solidFill>
                  <a:srgbClr val="415E74"/>
                </a:solidFill>
                <a:latin typeface="Brandon Grotesque Bold"/>
                <a:ea typeface="Brandon Grotesque Bold"/>
                <a:cs typeface="Brandon Grotesque Bold"/>
                <a:sym typeface="Brandon Grotesque Bold"/>
              </a:rPr>
              <a:t>November 4, 2025</a:t>
            </a:r>
          </a:p>
        </p:txBody>
      </p:sp>
      <p:sp>
        <p:nvSpPr>
          <p:cNvPr id="15" name="TextBox 15"/>
          <p:cNvSpPr txBox="1"/>
          <p:nvPr/>
        </p:nvSpPr>
        <p:spPr>
          <a:xfrm rot="-307912">
            <a:off x="2020247" y="6247406"/>
            <a:ext cx="3093770" cy="1244124"/>
          </a:xfrm>
          <a:prstGeom prst="rect">
            <a:avLst/>
          </a:prstGeom>
        </p:spPr>
        <p:txBody>
          <a:bodyPr lIns="0" tIns="0" rIns="0" bIns="0" rtlCol="0" anchor="t">
            <a:spAutoFit/>
          </a:bodyPr>
          <a:lstStyle/>
          <a:p>
            <a:pPr algn="ctr">
              <a:lnSpc>
                <a:spcPts val="3353"/>
              </a:lnSpc>
            </a:pPr>
            <a:r>
              <a:rPr lang="en-US" sz="2395" spc="239">
                <a:solidFill>
                  <a:srgbClr val="BFA461"/>
                </a:solidFill>
                <a:latin typeface="Linotype Feltpen"/>
                <a:ea typeface="Linotype Feltpen"/>
                <a:cs typeface="Linotype Feltpen"/>
                <a:sym typeface="Linotype Feltpen"/>
              </a:rPr>
              <a:t>we have resources</a:t>
            </a:r>
          </a:p>
          <a:p>
            <a:pPr algn="ctr">
              <a:lnSpc>
                <a:spcPts val="3353"/>
              </a:lnSpc>
            </a:pPr>
            <a:r>
              <a:rPr lang="en-US" sz="2395" spc="239">
                <a:solidFill>
                  <a:srgbClr val="BFA461"/>
                </a:solidFill>
                <a:latin typeface="Linotype Feltpen"/>
                <a:ea typeface="Linotype Feltpen"/>
                <a:cs typeface="Linotype Feltpen"/>
                <a:sym typeface="Linotype Feltpen"/>
              </a:rPr>
              <a:t>to help you</a:t>
            </a:r>
          </a:p>
          <a:p>
            <a:pPr algn="ctr">
              <a:lnSpc>
                <a:spcPts val="3353"/>
              </a:lnSpc>
              <a:spcBef>
                <a:spcPct val="0"/>
              </a:spcBef>
            </a:pPr>
            <a:r>
              <a:rPr lang="en-US" sz="2395" spc="239">
                <a:solidFill>
                  <a:srgbClr val="BFA461"/>
                </a:solidFill>
                <a:latin typeface="Linotype Feltpen"/>
                <a:ea typeface="Linotype Feltpen"/>
                <a:cs typeface="Linotype Feltpen"/>
                <a:sym typeface="Linotype Feltpen"/>
              </a:rPr>
              <a:t>spread the word!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TotalTime>
  <Words>918</Words>
  <Application>Microsoft Macintosh PowerPoint</Application>
  <PresentationFormat>Custom</PresentationFormat>
  <Paragraphs>139</Paragraphs>
  <Slides>10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Linotype Feltpen</vt:lpstr>
      <vt:lpstr>Times New Roman</vt:lpstr>
      <vt:lpstr>Arial</vt:lpstr>
      <vt:lpstr>Handyman</vt:lpstr>
      <vt:lpstr>Times New Roman Bold</vt:lpstr>
      <vt:lpstr>Brandon Grotesque Medium</vt:lpstr>
      <vt:lpstr>Brandon Grotesque Italics</vt:lpstr>
      <vt:lpstr>Linotype Feltpen Medium</vt:lpstr>
      <vt:lpstr>Brandon Grotesque Heavy</vt:lpstr>
      <vt:lpstr>Brandon Grotesque Regular</vt:lpstr>
      <vt:lpstr>Brandon Grotesque Bold</vt:lpstr>
      <vt:lpstr>Calibri</vt:lpstr>
      <vt:lpstr>Times New Roman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CNP Church Presentation</dc:title>
  <dc:creator>Ryan Holloway</dc:creator>
  <cp:lastModifiedBy>Amanda Franks</cp:lastModifiedBy>
  <cp:revision>6</cp:revision>
  <dcterms:created xsi:type="dcterms:W3CDTF">2006-08-16T00:00:00Z</dcterms:created>
  <dcterms:modified xsi:type="dcterms:W3CDTF">2025-09-10T17:21:10Z</dcterms:modified>
  <dc:identifier>DAGyZtGKYjc</dc:identifier>
</cp:coreProperties>
</file>